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8" r:id="rId7"/>
    <p:sldId id="260" r:id="rId8"/>
    <p:sldId id="263" r:id="rId9"/>
    <p:sldId id="266" r:id="rId10"/>
    <p:sldId id="271" r:id="rId11"/>
    <p:sldId id="272" r:id="rId12"/>
    <p:sldId id="265" r:id="rId13"/>
  </p:sldIdLst>
  <p:sldSz cx="10693400" cy="7556500"/>
  <p:notesSz cx="10693400" cy="7556500"/>
  <p:embeddedFontLst>
    <p:embeddedFont>
      <p:font typeface="Arial" panose="020B0604020202020204" pitchFamily="34" charset="0"/>
      <p:regular r:id="rId14"/>
    </p:embeddedFont>
    <p:embeddedFont>
      <p:font typeface="Arial Narrow" panose="020B0604020202020204" pitchFamily="34" charset="0"/>
      <p:regular r:id="rId15"/>
      <p:bold r:id="rId16"/>
      <p:italic r:id="rId17"/>
      <p:boldItalic r:id="rId18"/>
    </p:embeddedFont>
    <p:embeddedFont>
      <p:font typeface="Arial Nova Light" panose="020F0302020204030204" pitchFamily="34" charset="0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332" autoAdjust="0"/>
  </p:normalViewPr>
  <p:slideViewPr>
    <p:cSldViewPr>
      <p:cViewPr varScale="1">
        <p:scale>
          <a:sx n="103" d="100"/>
          <a:sy n="103" d="100"/>
        </p:scale>
        <p:origin x="138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9T15:40:41.227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0 0,'0'9396,"0"-9398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3:37:39.63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0,'5305'6322,"-5296"-6310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8:40:36.28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0,'5305'6322,"-5296"-6310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5:03:30.3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1,'0'9306,"0"-9306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5:03:44.9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1,'7819'0,"-7802"0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5:05:45.0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1,'0'7557,"0"-7556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5:06:24.8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6169,'4108'-4109,"-2054"2057,-2047 2044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5:10:45.60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5:10:46.077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7:32:27.73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0,'6024'6024,"-6014"-6013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7:32:35.40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0,'4627'4627,"-4612"-4611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9T15:40:50.732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1 0,'12722'0,"-12700"0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7:33:16.81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7:34:04.36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1,'75'0,"49"0,21 0,-14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7:34:04.74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1,'70'0,"50"0,27 0,-11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7:34:05.26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1,'65'0,"46"0,27 0,-10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7:34:09.61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0,'85'0,"27"0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7:34:10.3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0,'73'0,"40"0,20 0,8 0,0 0,-7 0,-6 0,-7 0,0 0,-21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7:34:10.90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0,'73'0,"52"0,37 0,-8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1T12:21:11.042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0 0,'0'9396,"0"-9398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1T12:21:11.043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1 0,'12722'0,"-12700"0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1T12:21:11.046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0,'9391'7880,"-9374"-7866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9T15:41:26.26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1,'0'8968,"0"-8970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1T12:21:11.04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1,'8964'7522,"-8707"-7307,-257-215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5:03:30.3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1,'0'9306,"0"-9306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5:03:44.9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1,'7819'0,"-7802"0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5:05:45.0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1,'0'7557,"0"-7556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5:06:24.8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6169,'4108'-4109,"-2054"2057,-2047 2044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5:10:45.60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5:10:46.077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7:32:27.73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0,'6024'6024,"-6014"-6013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7:32:35.40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0,'4627'4627,"-4612"-4611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7:33:16.81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9T15:41:33.95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8643,'3848'-3116,"2950"-2390,-6777 5490,-16 12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7:34:04.36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1,'75'0,"49"0,21 0,-14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7:34:04.74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1,'70'0,"50"0,27 0,-11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7:34:05.26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1,'65'0,"46"0,27 0,-10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7:34:09.61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0,'85'0,"27"0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7:34:10.3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0,'73'0,"40"0,20 0,8 0,0 0,-7 0,-6 0,-7 0,0 0,-21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7:34:10.90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0,'73'0,"52"0,37 0,-8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3:37:39.62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45,'0'-31,"0"19,0 10,0 5,0 8318,0-8316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3:37:39.628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0,'12060'0,"-12061"0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3:37:39.629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1,'5170'6160,"-5167"-6156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3:37:39.63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0,'5305'6322,"-5296"-6310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9T15:42:05.375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0,'9391'7880,"-9374"-7866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8:40:36.28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0,'5305'6322,"-5296"-6310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9T15:42:28.62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1,'8964'7522,"-8707"-7307,-257-215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3:37:39.62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45,'0'-31,"0"19,0 10,0 5,0 8318,0-8316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3:37:39.628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0,'12060'0,"-12061"0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30T13:37:39.629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1,'5170'6160,"-5167"-6156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Arial Nova Light"/>
                <a:cs typeface="Arial Nova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Arial Nova Light"/>
                <a:cs typeface="Arial Nova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Arial Nova Light"/>
                <a:cs typeface="Arial Nova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47591" y="4514065"/>
            <a:ext cx="5998216" cy="560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Arial Nova Light"/>
                <a:cs typeface="Arial Nova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1460" y="2927844"/>
            <a:ext cx="9630479" cy="2030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customXml" Target="../ink/ink36.xml"/><Relationship Id="rId18" Type="http://schemas.openxmlformats.org/officeDocument/2006/relationships/customXml" Target="../ink/ink39.xml"/><Relationship Id="rId26" Type="http://schemas.openxmlformats.org/officeDocument/2006/relationships/customXml" Target="../ink/ink43.xml"/><Relationship Id="rId3" Type="http://schemas.openxmlformats.org/officeDocument/2006/relationships/customXml" Target="../ink/ink31.xml"/><Relationship Id="rId21" Type="http://schemas.openxmlformats.org/officeDocument/2006/relationships/image" Target="../media/image44.png"/><Relationship Id="rId7" Type="http://schemas.openxmlformats.org/officeDocument/2006/relationships/customXml" Target="../ink/ink33.xml"/><Relationship Id="rId12" Type="http://schemas.openxmlformats.org/officeDocument/2006/relationships/image" Target="../media/image40.png"/><Relationship Id="rId17" Type="http://schemas.openxmlformats.org/officeDocument/2006/relationships/image" Target="../media/image42.png"/><Relationship Id="rId25" Type="http://schemas.openxmlformats.org/officeDocument/2006/relationships/image" Target="../media/image46.png"/><Relationship Id="rId2" Type="http://schemas.openxmlformats.org/officeDocument/2006/relationships/image" Target="../media/image2.png"/><Relationship Id="rId16" Type="http://schemas.openxmlformats.org/officeDocument/2006/relationships/customXml" Target="../ink/ink38.xml"/><Relationship Id="rId20" Type="http://schemas.openxmlformats.org/officeDocument/2006/relationships/customXml" Target="../ink/ink40.xml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customXml" Target="../ink/ink35.xml"/><Relationship Id="rId24" Type="http://schemas.openxmlformats.org/officeDocument/2006/relationships/customXml" Target="../ink/ink42.xml"/><Relationship Id="rId5" Type="http://schemas.openxmlformats.org/officeDocument/2006/relationships/customXml" Target="../ink/ink32.xml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28" Type="http://schemas.openxmlformats.org/officeDocument/2006/relationships/customXml" Target="../ink/ink44.xml"/><Relationship Id="rId10" Type="http://schemas.openxmlformats.org/officeDocument/2006/relationships/image" Target="../media/image39.png"/><Relationship Id="rId19" Type="http://schemas.openxmlformats.org/officeDocument/2006/relationships/image" Target="../media/image43.png"/><Relationship Id="rId31" Type="http://schemas.openxmlformats.org/officeDocument/2006/relationships/image" Target="../media/image49.png"/><Relationship Id="rId4" Type="http://schemas.openxmlformats.org/officeDocument/2006/relationships/image" Target="../media/image36.png"/><Relationship Id="rId9" Type="http://schemas.openxmlformats.org/officeDocument/2006/relationships/customXml" Target="../ink/ink34.xml"/><Relationship Id="rId14" Type="http://schemas.openxmlformats.org/officeDocument/2006/relationships/customXml" Target="../ink/ink37.xml"/><Relationship Id="rId22" Type="http://schemas.openxmlformats.org/officeDocument/2006/relationships/customXml" Target="../ink/ink41.xml"/><Relationship Id="rId27" Type="http://schemas.openxmlformats.org/officeDocument/2006/relationships/image" Target="../media/image47.png"/><Relationship Id="rId30" Type="http://schemas.openxmlformats.org/officeDocument/2006/relationships/customXml" Target="../ink/ink4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customXml" Target="../ink/ink46.xml"/><Relationship Id="rId7" Type="http://schemas.openxmlformats.org/officeDocument/2006/relationships/customXml" Target="../ink/ink4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openxmlformats.org/officeDocument/2006/relationships/customXml" Target="../ink/ink50.xml"/><Relationship Id="rId5" Type="http://schemas.openxmlformats.org/officeDocument/2006/relationships/customXml" Target="../ink/ink47.xml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customXml" Target="../ink/ink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customXml" Target="../ink/ink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customXml" Target="../ink/ink8.xm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customXml" Target="../ink/ink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17.xml"/><Relationship Id="rId18" Type="http://schemas.openxmlformats.org/officeDocument/2006/relationships/customXml" Target="../ink/ink20.xml"/><Relationship Id="rId26" Type="http://schemas.openxmlformats.org/officeDocument/2006/relationships/customXml" Target="../ink/ink24.xml"/><Relationship Id="rId3" Type="http://schemas.openxmlformats.org/officeDocument/2006/relationships/customXml" Target="../ink/ink12.xml"/><Relationship Id="rId21" Type="http://schemas.openxmlformats.org/officeDocument/2006/relationships/image" Target="../media/image26.png"/><Relationship Id="rId7" Type="http://schemas.openxmlformats.org/officeDocument/2006/relationships/customXml" Target="../ink/ink14.xml"/><Relationship Id="rId12" Type="http://schemas.openxmlformats.org/officeDocument/2006/relationships/image" Target="../media/image22.png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customXml" Target="../ink/ink19.xml"/><Relationship Id="rId20" Type="http://schemas.openxmlformats.org/officeDocument/2006/relationships/customXml" Target="../ink/ink21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customXml" Target="../ink/ink16.xml"/><Relationship Id="rId24" Type="http://schemas.openxmlformats.org/officeDocument/2006/relationships/customXml" Target="../ink/ink23.xml"/><Relationship Id="rId5" Type="http://schemas.openxmlformats.org/officeDocument/2006/relationships/customXml" Target="../ink/ink13.xml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25.xml"/><Relationship Id="rId10" Type="http://schemas.openxmlformats.org/officeDocument/2006/relationships/image" Target="../media/image21.pn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customXml" Target="../ink/ink15.xml"/><Relationship Id="rId14" Type="http://schemas.openxmlformats.org/officeDocument/2006/relationships/customXml" Target="../ink/ink18.xml"/><Relationship Id="rId22" Type="http://schemas.openxmlformats.org/officeDocument/2006/relationships/customXml" Target="../ink/ink22.xml"/><Relationship Id="rId27" Type="http://schemas.openxmlformats.org/officeDocument/2006/relationships/image" Target="../media/image29.png"/><Relationship Id="rId30" Type="http://schemas.openxmlformats.org/officeDocument/2006/relationships/customXml" Target="../ink/ink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28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0737"/>
            <a:ext cx="2294255" cy="6015355"/>
            <a:chOff x="0" y="770737"/>
            <a:chExt cx="2294255" cy="6015355"/>
          </a:xfrm>
        </p:grpSpPr>
        <p:sp>
          <p:nvSpPr>
            <p:cNvPr id="3" name="object 3"/>
            <p:cNvSpPr/>
            <p:nvPr/>
          </p:nvSpPr>
          <p:spPr>
            <a:xfrm>
              <a:off x="0" y="770737"/>
              <a:ext cx="2294255" cy="6015355"/>
            </a:xfrm>
            <a:custGeom>
              <a:avLst/>
              <a:gdLst/>
              <a:ahLst/>
              <a:cxnLst/>
              <a:rect l="l" t="t" r="r" b="b"/>
              <a:pathLst>
                <a:path w="2294255" h="6015355">
                  <a:moveTo>
                    <a:pt x="0" y="6015037"/>
                  </a:moveTo>
                  <a:lnTo>
                    <a:pt x="2293734" y="6015037"/>
                  </a:lnTo>
                  <a:lnTo>
                    <a:pt x="2293734" y="0"/>
                  </a:lnTo>
                  <a:lnTo>
                    <a:pt x="0" y="0"/>
                  </a:lnTo>
                  <a:lnTo>
                    <a:pt x="0" y="6015037"/>
                  </a:lnTo>
                  <a:close/>
                </a:path>
              </a:pathLst>
            </a:custGeom>
            <a:solidFill>
              <a:srgbClr val="2438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996" y="1354189"/>
              <a:ext cx="949696" cy="122505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60700" y="2463199"/>
            <a:ext cx="5380091" cy="97334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fontAlgn="base">
              <a:spcAft>
                <a:spcPts val="0"/>
              </a:spcAft>
            </a:pP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Econland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Game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sz="3050" dirty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  <a:cs typeface="Arial Narro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62209" y="4206931"/>
            <a:ext cx="5075291" cy="2353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lang="en-US" sz="1850" spc="-10" dirty="0">
                <a:solidFill>
                  <a:srgbClr val="243856"/>
                </a:solidFill>
                <a:latin typeface="Arial Narrow"/>
                <a:cs typeface="Arial Narrow"/>
              </a:rPr>
              <a:t>B</a:t>
            </a:r>
            <a:r>
              <a:rPr sz="1850" spc="-10" dirty="0">
                <a:solidFill>
                  <a:srgbClr val="243856"/>
                </a:solidFill>
                <a:latin typeface="Arial Narrow"/>
                <a:cs typeface="Arial Narrow"/>
              </a:rPr>
              <a:t>y</a:t>
            </a:r>
            <a:r>
              <a:rPr lang="en-GB" sz="1850" spc="-10" dirty="0">
                <a:solidFill>
                  <a:srgbClr val="243856"/>
                </a:solidFill>
                <a:latin typeface="Arial Narrow"/>
                <a:cs typeface="Arial Narrow"/>
              </a:rPr>
              <a:t> Group 31</a:t>
            </a:r>
            <a:r>
              <a:rPr lang="en-US" sz="1850" spc="-10" dirty="0">
                <a:solidFill>
                  <a:srgbClr val="243856"/>
                </a:solidFill>
                <a:latin typeface="Arial Narrow"/>
                <a:cs typeface="Arial Narrow"/>
              </a:rPr>
              <a:t>:</a:t>
            </a:r>
          </a:p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lang="en-US" sz="1850" spc="-10" dirty="0">
                <a:solidFill>
                  <a:srgbClr val="243856"/>
                </a:solidFill>
                <a:latin typeface="Arial Narrow"/>
                <a:cs typeface="Arial Narrow"/>
              </a:rPr>
              <a:t>Ilya </a:t>
            </a:r>
            <a:r>
              <a:rPr lang="en-US" sz="1850" spc="-10" dirty="0" err="1">
                <a:solidFill>
                  <a:srgbClr val="243856"/>
                </a:solidFill>
                <a:latin typeface="Arial Narrow"/>
                <a:cs typeface="Arial Narrow"/>
              </a:rPr>
              <a:t>Gerasimenko</a:t>
            </a:r>
            <a:endParaRPr lang="en-US" sz="1850" spc="-10" dirty="0">
              <a:solidFill>
                <a:srgbClr val="243856"/>
              </a:solidFill>
              <a:latin typeface="Arial Narrow"/>
              <a:cs typeface="Arial Narrow"/>
            </a:endParaRPr>
          </a:p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lang="en-US" sz="1850" spc="-10" dirty="0" err="1">
                <a:solidFill>
                  <a:srgbClr val="243856"/>
                </a:solidFill>
                <a:latin typeface="Arial Narrow"/>
                <a:cs typeface="Arial Narrow"/>
              </a:rPr>
              <a:t>Gataullina</a:t>
            </a:r>
            <a:r>
              <a:rPr lang="en-US" sz="1850" spc="-10" dirty="0">
                <a:solidFill>
                  <a:srgbClr val="243856"/>
                </a:solidFill>
                <a:latin typeface="Arial Narrow"/>
                <a:cs typeface="Arial Narrow"/>
              </a:rPr>
              <a:t> Diana</a:t>
            </a:r>
            <a:br>
              <a:rPr lang="en-US" sz="1850" spc="-10" dirty="0">
                <a:solidFill>
                  <a:srgbClr val="243856"/>
                </a:solidFill>
                <a:latin typeface="Arial Narrow"/>
                <a:cs typeface="Arial Narrow"/>
              </a:rPr>
            </a:br>
            <a:r>
              <a:rPr lang="en-US" sz="1850" spc="-10" dirty="0">
                <a:solidFill>
                  <a:srgbClr val="243856"/>
                </a:solidFill>
                <a:latin typeface="Arial Narrow"/>
                <a:cs typeface="Arial Narrow"/>
              </a:rPr>
              <a:t>Timur </a:t>
            </a:r>
            <a:r>
              <a:rPr lang="en-GB" sz="1850" spc="-10" dirty="0" err="1">
                <a:solidFill>
                  <a:srgbClr val="243856"/>
                </a:solidFill>
                <a:latin typeface="Arial Narrow"/>
                <a:cs typeface="Arial Narrow"/>
              </a:rPr>
              <a:t>Arutyunyan</a:t>
            </a:r>
            <a:endParaRPr lang="en-GB" sz="1850" spc="-10" dirty="0">
              <a:solidFill>
                <a:srgbClr val="243856"/>
              </a:solidFill>
              <a:latin typeface="Arial Narrow"/>
              <a:cs typeface="Arial Narrow"/>
            </a:endParaRPr>
          </a:p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lang="en-GB" sz="1850" spc="-10" dirty="0">
                <a:solidFill>
                  <a:srgbClr val="243856"/>
                </a:solidFill>
                <a:latin typeface="Arial Narrow"/>
                <a:cs typeface="Arial Narrow"/>
              </a:rPr>
              <a:t>Victoria </a:t>
            </a:r>
            <a:r>
              <a:rPr lang="en-GB" sz="1850" spc="-10" dirty="0" err="1">
                <a:solidFill>
                  <a:srgbClr val="243856"/>
                </a:solidFill>
                <a:latin typeface="Arial Narrow"/>
                <a:cs typeface="Arial Narrow"/>
              </a:rPr>
              <a:t>Bormashova</a:t>
            </a:r>
            <a:br>
              <a:rPr lang="en-GB" sz="1850" spc="-10" dirty="0">
                <a:solidFill>
                  <a:srgbClr val="243856"/>
                </a:solidFill>
                <a:latin typeface="Arial Narrow"/>
                <a:cs typeface="Arial Narrow"/>
              </a:rPr>
            </a:br>
            <a:endParaRPr lang="en-US" sz="1850" spc="-10" dirty="0">
              <a:solidFill>
                <a:srgbClr val="243856"/>
              </a:solidFill>
              <a:latin typeface="Arial Narrow"/>
              <a:cs typeface="Arial Narrow"/>
            </a:endParaRPr>
          </a:p>
          <a:p>
            <a:pPr marL="12700" marR="5080">
              <a:lnSpc>
                <a:spcPct val="100000"/>
              </a:lnSpc>
              <a:spcBef>
                <a:spcPts val="90"/>
              </a:spcBef>
            </a:pPr>
            <a:endParaRPr lang="en-US" sz="1850" spc="-10" dirty="0">
              <a:solidFill>
                <a:srgbClr val="243856"/>
              </a:solidFill>
              <a:latin typeface="Arial Narrow"/>
              <a:cs typeface="Arial Narrow"/>
            </a:endParaRPr>
          </a:p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lang="en-GB" sz="1850" spc="-10" dirty="0">
                <a:solidFill>
                  <a:srgbClr val="243856"/>
                </a:solidFill>
                <a:latin typeface="Arial Narrow"/>
                <a:cs typeface="Arial Narrow"/>
              </a:rPr>
              <a:t>30  May </a:t>
            </a:r>
            <a:r>
              <a:rPr sz="1850" spc="-10" dirty="0">
                <a:solidFill>
                  <a:srgbClr val="243856"/>
                </a:solidFill>
                <a:latin typeface="Arial Narrow"/>
                <a:cs typeface="Arial Narrow"/>
              </a:rPr>
              <a:t>202</a:t>
            </a:r>
            <a:r>
              <a:rPr lang="en-GB" sz="1850" spc="-10" dirty="0">
                <a:solidFill>
                  <a:srgbClr val="243856"/>
                </a:solidFill>
                <a:latin typeface="Arial Narrow"/>
                <a:cs typeface="Arial Narrow"/>
              </a:rPr>
              <a:t>1</a:t>
            </a:r>
            <a:endParaRPr sz="1850" dirty="0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62209" y="6525076"/>
            <a:ext cx="848994" cy="20069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5" dirty="0">
                <a:solidFill>
                  <a:srgbClr val="243856"/>
                </a:solidFill>
                <a:latin typeface="Arial Narrow"/>
                <a:cs typeface="Arial Narrow"/>
              </a:rPr>
              <a:t>Moscow,</a:t>
            </a:r>
            <a:r>
              <a:rPr sz="1200" spc="-35" dirty="0">
                <a:solidFill>
                  <a:srgbClr val="243856"/>
                </a:solidFill>
                <a:latin typeface="Arial Narrow"/>
                <a:cs typeface="Arial Narrow"/>
              </a:rPr>
              <a:t> </a:t>
            </a:r>
            <a:r>
              <a:rPr sz="1200" spc="5" dirty="0">
                <a:solidFill>
                  <a:srgbClr val="243856"/>
                </a:solidFill>
                <a:latin typeface="Arial Narrow"/>
                <a:cs typeface="Arial Narrow"/>
              </a:rPr>
              <a:t>202</a:t>
            </a:r>
            <a:r>
              <a:rPr lang="en-GB" sz="1200" spc="5" dirty="0">
                <a:solidFill>
                  <a:srgbClr val="243856"/>
                </a:solidFill>
                <a:latin typeface="Arial Narrow"/>
                <a:cs typeface="Arial Narrow"/>
              </a:rPr>
              <a:t>1</a:t>
            </a:r>
            <a:endParaRPr sz="1200" dirty="0">
              <a:latin typeface="Arial Narrow"/>
              <a:cs typeface="Arial Narro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84438" y="4606629"/>
            <a:ext cx="1642110" cy="1022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835">
              <a:lnSpc>
                <a:spcPts val="1989"/>
              </a:lnSpc>
            </a:pPr>
            <a:r>
              <a:rPr sz="1750" spc="-5" dirty="0">
                <a:latin typeface="Arial Narrow"/>
                <a:cs typeface="Arial Narrow"/>
              </a:rPr>
              <a:t>Bychkov</a:t>
            </a:r>
            <a:r>
              <a:rPr sz="1750" spc="-20" dirty="0">
                <a:latin typeface="Arial Narrow"/>
                <a:cs typeface="Arial Narrow"/>
              </a:rPr>
              <a:t> </a:t>
            </a:r>
            <a:r>
              <a:rPr sz="1750" spc="-5" dirty="0">
                <a:latin typeface="Arial Narrow"/>
                <a:cs typeface="Arial Narrow"/>
              </a:rPr>
              <a:t>Arthur</a:t>
            </a:r>
            <a:endParaRPr sz="1750">
              <a:latin typeface="Arial Narrow"/>
              <a:cs typeface="Arial Narrow"/>
            </a:endParaRPr>
          </a:p>
          <a:p>
            <a:pPr indent="142240">
              <a:lnSpc>
                <a:spcPct val="143700"/>
              </a:lnSpc>
            </a:pPr>
            <a:r>
              <a:rPr sz="1750" spc="-5" dirty="0">
                <a:latin typeface="Arial Narrow"/>
                <a:cs typeface="Arial Narrow"/>
              </a:rPr>
              <a:t>Ladus Yaroslava  Starodubtseva</a:t>
            </a:r>
            <a:r>
              <a:rPr sz="1750" spc="-60" dirty="0">
                <a:latin typeface="Arial Narrow"/>
                <a:cs typeface="Arial Narrow"/>
              </a:rPr>
              <a:t> </a:t>
            </a:r>
            <a:r>
              <a:rPr sz="1750" spc="-5" dirty="0">
                <a:latin typeface="Arial Narrow"/>
                <a:cs typeface="Arial Narrow"/>
              </a:rPr>
              <a:t>Sofia</a:t>
            </a:r>
            <a:endParaRPr sz="1750">
              <a:latin typeface="Arial Narrow"/>
              <a:cs typeface="Arial Narro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110960" y="4635103"/>
            <a:ext cx="2727960" cy="1016000"/>
            <a:chOff x="7110960" y="4635103"/>
            <a:chExt cx="2727960" cy="1016000"/>
          </a:xfrm>
        </p:grpSpPr>
        <p:sp>
          <p:nvSpPr>
            <p:cNvPr id="20" name="object 20"/>
            <p:cNvSpPr/>
            <p:nvPr/>
          </p:nvSpPr>
          <p:spPr>
            <a:xfrm>
              <a:off x="7128966" y="4653114"/>
              <a:ext cx="2691765" cy="979805"/>
            </a:xfrm>
            <a:custGeom>
              <a:avLst/>
              <a:gdLst/>
              <a:ahLst/>
              <a:cxnLst/>
              <a:rect l="l" t="t" r="r" b="b"/>
              <a:pathLst>
                <a:path w="2691765" h="979804">
                  <a:moveTo>
                    <a:pt x="2691358" y="979589"/>
                  </a:moveTo>
                  <a:lnTo>
                    <a:pt x="0" y="979589"/>
                  </a:lnTo>
                  <a:lnTo>
                    <a:pt x="0" y="0"/>
                  </a:lnTo>
                  <a:lnTo>
                    <a:pt x="2691358" y="0"/>
                  </a:lnTo>
                  <a:lnTo>
                    <a:pt x="2691358" y="9795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28966" y="4653110"/>
              <a:ext cx="2691765" cy="979805"/>
            </a:xfrm>
            <a:custGeom>
              <a:avLst/>
              <a:gdLst/>
              <a:ahLst/>
              <a:cxnLst/>
              <a:rect l="l" t="t" r="r" b="b"/>
              <a:pathLst>
                <a:path w="2691765" h="979804">
                  <a:moveTo>
                    <a:pt x="0" y="0"/>
                  </a:moveTo>
                  <a:lnTo>
                    <a:pt x="2691358" y="0"/>
                  </a:lnTo>
                  <a:lnTo>
                    <a:pt x="2691358" y="979588"/>
                  </a:lnTo>
                  <a:lnTo>
                    <a:pt x="0" y="979588"/>
                  </a:lnTo>
                  <a:lnTo>
                    <a:pt x="0" y="0"/>
                  </a:lnTo>
                  <a:close/>
                </a:path>
              </a:pathLst>
            </a:custGeom>
            <a:ln w="360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519" y="1121640"/>
            <a:ext cx="6155055" cy="493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3050" dirty="0">
                <a:latin typeface="Arial Narrow"/>
                <a:cs typeface="Arial Narrow"/>
              </a:rPr>
              <a:t>  d </a:t>
            </a:r>
          </a:p>
        </p:txBody>
      </p:sp>
      <p:sp>
        <p:nvSpPr>
          <p:cNvPr id="53" name="object 53"/>
          <p:cNvSpPr/>
          <p:nvPr/>
        </p:nvSpPr>
        <p:spPr>
          <a:xfrm>
            <a:off x="526656" y="1741830"/>
            <a:ext cx="9431655" cy="1270"/>
          </a:xfrm>
          <a:custGeom>
            <a:avLst/>
            <a:gdLst/>
            <a:ahLst/>
            <a:cxnLst/>
            <a:rect l="l" t="t" r="r" b="b"/>
            <a:pathLst>
              <a:path w="9431655" h="1269">
                <a:moveTo>
                  <a:pt x="0" y="0"/>
                </a:moveTo>
                <a:lnTo>
                  <a:pt x="9431578" y="647"/>
                </a:lnTo>
              </a:path>
            </a:pathLst>
          </a:custGeom>
          <a:ln w="5569">
            <a:solidFill>
              <a:srgbClr val="2438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9882705" y="1200470"/>
            <a:ext cx="5588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43856"/>
                </a:solidFill>
                <a:latin typeface="Arial Narrow"/>
                <a:cs typeface="Arial Narrow"/>
              </a:rPr>
              <a:t>.</a:t>
            </a:r>
            <a:endParaRPr sz="1050">
              <a:latin typeface="Arial Narrow"/>
              <a:cs typeface="Arial Narrow"/>
            </a:endParaRPr>
          </a:p>
        </p:txBody>
      </p:sp>
      <p:pic>
        <p:nvPicPr>
          <p:cNvPr id="55" name="object 5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328" y="1042744"/>
            <a:ext cx="532639" cy="5326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3719C6-7FDC-428A-88BD-FB837104A8A5}"/>
              </a:ext>
            </a:extLst>
          </p:cNvPr>
          <p:cNvSpPr txBox="1"/>
          <p:nvPr/>
        </p:nvSpPr>
        <p:spPr>
          <a:xfrm flipH="1">
            <a:off x="1224773" y="1036774"/>
            <a:ext cx="8080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2"/>
                </a:solidFill>
                <a:latin typeface="Arial Narrow" panose="020B0606020202030204" pitchFamily="34" charset="0"/>
              </a:rPr>
              <a:t>YEARS 4-5								 </a:t>
            </a:r>
            <a:endParaRPr lang="ru-RU" sz="3200" b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C32F13D2-C26B-4FC6-BB92-A225944B209C}"/>
                  </a:ext>
                </a:extLst>
              </p14:cNvPr>
              <p14:cNvContentPartPr/>
              <p14:nvPr/>
            </p14:nvContentPartPr>
            <p14:xfrm>
              <a:off x="850900" y="2254250"/>
              <a:ext cx="360" cy="3350670"/>
            </p14:xfrm>
          </p:contentPart>
        </mc:Choice>
        <mc:Fallback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C32F13D2-C26B-4FC6-BB92-A225944B20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1900" y="2245250"/>
                <a:ext cx="18000" cy="3368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9DD26D46-53E5-4263-9D09-2414DDDFF15C}"/>
                  </a:ext>
                </a:extLst>
              </p14:cNvPr>
              <p14:cNvContentPartPr/>
              <p14:nvPr/>
            </p14:nvContentPartPr>
            <p14:xfrm>
              <a:off x="866913" y="5604560"/>
              <a:ext cx="2821320" cy="360"/>
            </p14:xfrm>
          </p:contentPart>
        </mc:Choice>
        <mc:Fallback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9DD26D46-53E5-4263-9D09-2414DDDFF1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913" y="5595560"/>
                <a:ext cx="2838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79398F0B-23F9-4724-88DD-9EA359A7BB92}"/>
                  </a:ext>
                </a:extLst>
              </p14:cNvPr>
              <p14:cNvContentPartPr/>
              <p14:nvPr/>
            </p14:nvContentPartPr>
            <p14:xfrm>
              <a:off x="2464654" y="2869826"/>
              <a:ext cx="360" cy="2721410"/>
            </p14:xfrm>
          </p:contentPart>
        </mc:Choice>
        <mc:Fallback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79398F0B-23F9-4724-88DD-9EA359A7BB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55654" y="2860825"/>
                <a:ext cx="18000" cy="2739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A05E0834-488D-4C46-94C3-650F3C3FBA7D}"/>
                  </a:ext>
                </a:extLst>
              </p14:cNvPr>
              <p14:cNvContentPartPr/>
              <p14:nvPr/>
            </p14:nvContentPartPr>
            <p14:xfrm>
              <a:off x="1133014" y="3168626"/>
              <a:ext cx="2221200" cy="2221200"/>
            </p14:xfrm>
          </p:contentPart>
        </mc:Choice>
        <mc:Fallback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A05E0834-488D-4C46-94C3-650F3C3FBA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4014" y="3159626"/>
                <a:ext cx="2238840" cy="223884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48FC181-D2C0-4ED3-ADE4-5A51766B7DC7}"/>
              </a:ext>
            </a:extLst>
          </p:cNvPr>
          <p:cNvSpPr txBox="1"/>
          <p:nvPr/>
        </p:nvSpPr>
        <p:spPr>
          <a:xfrm>
            <a:off x="622300" y="1949450"/>
            <a:ext cx="24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9ACF52-FEE1-4B2F-A120-43A21EE1F50B}"/>
              </a:ext>
            </a:extLst>
          </p:cNvPr>
          <p:cNvSpPr txBox="1"/>
          <p:nvPr/>
        </p:nvSpPr>
        <p:spPr>
          <a:xfrm>
            <a:off x="3786163" y="548486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</a:t>
            </a:r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5BCFEC-5386-4642-80E8-67A24334B49F}"/>
              </a:ext>
            </a:extLst>
          </p:cNvPr>
          <p:cNvSpPr txBox="1"/>
          <p:nvPr/>
        </p:nvSpPr>
        <p:spPr>
          <a:xfrm>
            <a:off x="9836986" y="5683250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ru-RU" dirty="0"/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7A0D5020-49CB-4508-879D-4FA8703960BE}"/>
              </a:ext>
            </a:extLst>
          </p:cNvPr>
          <p:cNvGrpSpPr/>
          <p:nvPr/>
        </p:nvGrpSpPr>
        <p:grpSpPr>
          <a:xfrm>
            <a:off x="2469694" y="4025066"/>
            <a:ext cx="360" cy="360"/>
            <a:chOff x="2469694" y="4025066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6" name="Рукописный ввод 45">
                  <a:extLst>
                    <a:ext uri="{FF2B5EF4-FFF2-40B4-BE49-F238E27FC236}">
                      <a16:creationId xmlns:a16="http://schemas.microsoft.com/office/drawing/2014/main" id="{4EECFF97-09B6-4E62-866D-A040A37815A9}"/>
                    </a:ext>
                  </a:extLst>
                </p14:cNvPr>
                <p14:cNvContentPartPr/>
                <p14:nvPr/>
              </p14:nvContentPartPr>
              <p14:xfrm>
                <a:off x="2469694" y="4025066"/>
                <a:ext cx="360" cy="360"/>
              </p14:xfrm>
            </p:contentPart>
          </mc:Choice>
          <mc:Fallback>
            <p:pic>
              <p:nvPicPr>
                <p:cNvPr id="46" name="Рукописный ввод 45">
                  <a:extLst>
                    <a:ext uri="{FF2B5EF4-FFF2-40B4-BE49-F238E27FC236}">
                      <a16:creationId xmlns:a16="http://schemas.microsoft.com/office/drawing/2014/main" id="{4EECFF97-09B6-4E62-866D-A040A37815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06694" y="39620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194E8F48-7FBD-4AC0-81C4-044BCC679471}"/>
                    </a:ext>
                  </a:extLst>
                </p14:cNvPr>
                <p14:cNvContentPartPr/>
                <p14:nvPr/>
              </p14:nvContentPartPr>
              <p14:xfrm>
                <a:off x="2469694" y="4025066"/>
                <a:ext cx="360" cy="360"/>
              </p14:xfrm>
            </p:contentPart>
          </mc:Choice>
          <mc:Fallback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194E8F48-7FBD-4AC0-81C4-044BCC67947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06694" y="39620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B1ECF94B-A9B3-4133-9CA5-FCE385A326BD}"/>
              </a:ext>
            </a:extLst>
          </p:cNvPr>
          <p:cNvCxnSpPr/>
          <p:nvPr/>
        </p:nvCxnSpPr>
        <p:spPr>
          <a:xfrm flipH="1">
            <a:off x="1947209" y="3787462"/>
            <a:ext cx="775554" cy="819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E5FE212-2FC2-439D-A2D8-0465D31421BD}"/>
              </a:ext>
            </a:extLst>
          </p:cNvPr>
          <p:cNvSpPr txBox="1"/>
          <p:nvPr/>
        </p:nvSpPr>
        <p:spPr>
          <a:xfrm>
            <a:off x="2374900" y="24828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LRAS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3" name="Рукописный ввод 62">
                <a:extLst>
                  <a:ext uri="{FF2B5EF4-FFF2-40B4-BE49-F238E27FC236}">
                    <a16:creationId xmlns:a16="http://schemas.microsoft.com/office/drawing/2014/main" id="{314C255D-EA54-4777-A4CB-517175E209CA}"/>
                  </a:ext>
                </a:extLst>
              </p14:cNvPr>
              <p14:cNvContentPartPr/>
              <p14:nvPr/>
            </p14:nvContentPartPr>
            <p14:xfrm>
              <a:off x="1541254" y="3135866"/>
              <a:ext cx="2172960" cy="2172960"/>
            </p14:xfrm>
          </p:contentPart>
        </mc:Choice>
        <mc:Fallback>
          <p:pic>
            <p:nvPicPr>
              <p:cNvPr id="63" name="Рукописный ввод 62">
                <a:extLst>
                  <a:ext uri="{FF2B5EF4-FFF2-40B4-BE49-F238E27FC236}">
                    <a16:creationId xmlns:a16="http://schemas.microsoft.com/office/drawing/2014/main" id="{314C255D-EA54-4777-A4CB-517175E209C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6933" y="3131546"/>
                <a:ext cx="2181601" cy="21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4" name="Рукописный ввод 63">
                <a:extLst>
                  <a:ext uri="{FF2B5EF4-FFF2-40B4-BE49-F238E27FC236}">
                    <a16:creationId xmlns:a16="http://schemas.microsoft.com/office/drawing/2014/main" id="{870C86C1-8D6D-46D1-A85F-2EA1497C50D7}"/>
                  </a:ext>
                </a:extLst>
              </p14:cNvPr>
              <p14:cNvContentPartPr/>
              <p14:nvPr/>
            </p14:nvContentPartPr>
            <p14:xfrm>
              <a:off x="1214014" y="3800786"/>
              <a:ext cx="1671480" cy="1671480"/>
            </p14:xfrm>
          </p:contentPart>
        </mc:Choice>
        <mc:Fallback>
          <p:pic>
            <p:nvPicPr>
              <p:cNvPr id="64" name="Рукописный ввод 63">
                <a:extLst>
                  <a:ext uri="{FF2B5EF4-FFF2-40B4-BE49-F238E27FC236}">
                    <a16:creationId xmlns:a16="http://schemas.microsoft.com/office/drawing/2014/main" id="{870C86C1-8D6D-46D1-A85F-2EA1497C50D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09694" y="3796467"/>
                <a:ext cx="1680120" cy="1680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5" name="Рукописный ввод 64">
                <a:extLst>
                  <a:ext uri="{FF2B5EF4-FFF2-40B4-BE49-F238E27FC236}">
                    <a16:creationId xmlns:a16="http://schemas.microsoft.com/office/drawing/2014/main" id="{2D6EE76B-C5A9-43E9-A137-FB48D8C4E444}"/>
                  </a:ext>
                </a:extLst>
              </p14:cNvPr>
              <p14:cNvContentPartPr/>
              <p14:nvPr/>
            </p14:nvContentPartPr>
            <p14:xfrm>
              <a:off x="1957414" y="4551746"/>
              <a:ext cx="360" cy="360"/>
            </p14:xfrm>
          </p:contentPart>
        </mc:Choice>
        <mc:Fallback>
          <p:pic>
            <p:nvPicPr>
              <p:cNvPr id="65" name="Рукописный ввод 64">
                <a:extLst>
                  <a:ext uri="{FF2B5EF4-FFF2-40B4-BE49-F238E27FC236}">
                    <a16:creationId xmlns:a16="http://schemas.microsoft.com/office/drawing/2014/main" id="{2D6EE76B-C5A9-43E9-A137-FB48D8C4E4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94414" y="448874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AC3A33FA-76A4-4267-817A-D17D0341734E}"/>
              </a:ext>
            </a:extLst>
          </p:cNvPr>
          <p:cNvSpPr txBox="1"/>
          <p:nvPr/>
        </p:nvSpPr>
        <p:spPr>
          <a:xfrm flipH="1">
            <a:off x="3761128" y="4866414"/>
            <a:ext cx="70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AD1</a:t>
            </a:r>
            <a:endParaRPr lang="ru-RU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1806BF-4B34-410E-98DA-186E947B4D0C}"/>
              </a:ext>
            </a:extLst>
          </p:cNvPr>
          <p:cNvSpPr txBox="1"/>
          <p:nvPr/>
        </p:nvSpPr>
        <p:spPr>
          <a:xfrm>
            <a:off x="2809780" y="517047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AD2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0">
            <p14:nvContentPartPr>
              <p14:cNvPr id="68" name="Рукописный ввод 67">
                <a:extLst>
                  <a:ext uri="{FF2B5EF4-FFF2-40B4-BE49-F238E27FC236}">
                    <a16:creationId xmlns:a16="http://schemas.microsoft.com/office/drawing/2014/main" id="{D927D09D-59C5-4DDB-A245-3C55F8AE3432}"/>
                  </a:ext>
                </a:extLst>
              </p14:cNvPr>
              <p14:cNvContentPartPr/>
              <p14:nvPr/>
            </p14:nvContentPartPr>
            <p14:xfrm>
              <a:off x="764014" y="4542026"/>
              <a:ext cx="171360" cy="360"/>
            </p14:xfrm>
          </p:contentPart>
        </mc:Choice>
        <mc:Fallback>
          <p:pic>
            <p:nvPicPr>
              <p:cNvPr id="68" name="Рукописный ввод 67">
                <a:extLst>
                  <a:ext uri="{FF2B5EF4-FFF2-40B4-BE49-F238E27FC236}">
                    <a16:creationId xmlns:a16="http://schemas.microsoft.com/office/drawing/2014/main" id="{D927D09D-59C5-4DDB-A245-3C55F8AE343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6014" y="4434026"/>
                <a:ext cx="207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2">
            <p14:nvContentPartPr>
              <p14:cNvPr id="69" name="Рукописный ввод 68">
                <a:extLst>
                  <a:ext uri="{FF2B5EF4-FFF2-40B4-BE49-F238E27FC236}">
                    <a16:creationId xmlns:a16="http://schemas.microsoft.com/office/drawing/2014/main" id="{C19566FE-4249-4903-99DF-A0519B60D892}"/>
                  </a:ext>
                </a:extLst>
              </p14:cNvPr>
              <p14:cNvContentPartPr/>
              <p14:nvPr/>
            </p14:nvContentPartPr>
            <p14:xfrm>
              <a:off x="1260814" y="4542026"/>
              <a:ext cx="170640" cy="360"/>
            </p14:xfrm>
          </p:contentPart>
        </mc:Choice>
        <mc:Fallback>
          <p:pic>
            <p:nvPicPr>
              <p:cNvPr id="69" name="Рукописный ввод 68">
                <a:extLst>
                  <a:ext uri="{FF2B5EF4-FFF2-40B4-BE49-F238E27FC236}">
                    <a16:creationId xmlns:a16="http://schemas.microsoft.com/office/drawing/2014/main" id="{C19566FE-4249-4903-99DF-A0519B60D89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42814" y="4434026"/>
                <a:ext cx="206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4">
            <p14:nvContentPartPr>
              <p14:cNvPr id="70" name="Рукописный ввод 69">
                <a:extLst>
                  <a:ext uri="{FF2B5EF4-FFF2-40B4-BE49-F238E27FC236}">
                    <a16:creationId xmlns:a16="http://schemas.microsoft.com/office/drawing/2014/main" id="{0241857C-216C-4380-A2FB-68CDF6F31B56}"/>
                  </a:ext>
                </a:extLst>
              </p14:cNvPr>
              <p14:cNvContentPartPr/>
              <p14:nvPr/>
            </p14:nvContentPartPr>
            <p14:xfrm>
              <a:off x="1662934" y="4542026"/>
              <a:ext cx="159840" cy="360"/>
            </p14:xfrm>
          </p:contentPart>
        </mc:Choice>
        <mc:Fallback>
          <p:pic>
            <p:nvPicPr>
              <p:cNvPr id="70" name="Рукописный ввод 69">
                <a:extLst>
                  <a:ext uri="{FF2B5EF4-FFF2-40B4-BE49-F238E27FC236}">
                    <a16:creationId xmlns:a16="http://schemas.microsoft.com/office/drawing/2014/main" id="{0241857C-216C-4380-A2FB-68CDF6F31B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44893" y="4434026"/>
                <a:ext cx="195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6">
            <p14:nvContentPartPr>
              <p14:cNvPr id="71" name="Рукописный ввод 70">
                <a:extLst>
                  <a:ext uri="{FF2B5EF4-FFF2-40B4-BE49-F238E27FC236}">
                    <a16:creationId xmlns:a16="http://schemas.microsoft.com/office/drawing/2014/main" id="{F217BB1F-0278-408E-AD80-49210202B314}"/>
                  </a:ext>
                </a:extLst>
              </p14:cNvPr>
              <p14:cNvContentPartPr/>
              <p14:nvPr/>
            </p14:nvContentPartPr>
            <p14:xfrm>
              <a:off x="987574" y="4049186"/>
              <a:ext cx="71280" cy="360"/>
            </p14:xfrm>
          </p:contentPart>
        </mc:Choice>
        <mc:Fallback>
          <p:pic>
            <p:nvPicPr>
              <p:cNvPr id="71" name="Рукописный ввод 70">
                <a:extLst>
                  <a:ext uri="{FF2B5EF4-FFF2-40B4-BE49-F238E27FC236}">
                    <a16:creationId xmlns:a16="http://schemas.microsoft.com/office/drawing/2014/main" id="{F217BB1F-0278-408E-AD80-49210202B3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69574" y="3941186"/>
                <a:ext cx="106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8">
            <p14:nvContentPartPr>
              <p14:cNvPr id="72" name="Рукописный ввод 71">
                <a:extLst>
                  <a:ext uri="{FF2B5EF4-FFF2-40B4-BE49-F238E27FC236}">
                    <a16:creationId xmlns:a16="http://schemas.microsoft.com/office/drawing/2014/main" id="{5AA54854-A06B-484A-B91D-2F6C07EA0576}"/>
                  </a:ext>
                </a:extLst>
              </p14:cNvPr>
              <p14:cNvContentPartPr/>
              <p14:nvPr/>
            </p14:nvContentPartPr>
            <p14:xfrm>
              <a:off x="1310494" y="4049186"/>
              <a:ext cx="433800" cy="360"/>
            </p14:xfrm>
          </p:contentPart>
        </mc:Choice>
        <mc:Fallback>
          <p:pic>
            <p:nvPicPr>
              <p:cNvPr id="72" name="Рукописный ввод 71">
                <a:extLst>
                  <a:ext uri="{FF2B5EF4-FFF2-40B4-BE49-F238E27FC236}">
                    <a16:creationId xmlns:a16="http://schemas.microsoft.com/office/drawing/2014/main" id="{5AA54854-A06B-484A-B91D-2F6C07EA057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92509" y="3941186"/>
                <a:ext cx="46941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0">
            <p14:nvContentPartPr>
              <p14:cNvPr id="73" name="Рукописный ввод 72">
                <a:extLst>
                  <a:ext uri="{FF2B5EF4-FFF2-40B4-BE49-F238E27FC236}">
                    <a16:creationId xmlns:a16="http://schemas.microsoft.com/office/drawing/2014/main" id="{8A73CA4F-D614-4B80-A855-F9FC7B208AB5}"/>
                  </a:ext>
                </a:extLst>
              </p14:cNvPr>
              <p14:cNvContentPartPr/>
              <p14:nvPr/>
            </p14:nvContentPartPr>
            <p14:xfrm>
              <a:off x="2011054" y="4049186"/>
              <a:ext cx="185040" cy="360"/>
            </p14:xfrm>
          </p:contentPart>
        </mc:Choice>
        <mc:Fallback>
          <p:pic>
            <p:nvPicPr>
              <p:cNvPr id="73" name="Рукописный ввод 72">
                <a:extLst>
                  <a:ext uri="{FF2B5EF4-FFF2-40B4-BE49-F238E27FC236}">
                    <a16:creationId xmlns:a16="http://schemas.microsoft.com/office/drawing/2014/main" id="{8A73CA4F-D614-4B80-A855-F9FC7B208AB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93089" y="3941186"/>
                <a:ext cx="220611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7F90BD15-53C7-40F4-A433-7D79A55FDC38}"/>
              </a:ext>
            </a:extLst>
          </p:cNvPr>
          <p:cNvCxnSpPr/>
          <p:nvPr/>
        </p:nvCxnSpPr>
        <p:spPr>
          <a:xfrm>
            <a:off x="764014" y="4025066"/>
            <a:ext cx="0" cy="5169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B41E22-E7AE-B94F-9925-E003FDC51469}"/>
              </a:ext>
            </a:extLst>
          </p:cNvPr>
          <p:cNvSpPr txBox="1"/>
          <p:nvPr/>
        </p:nvSpPr>
        <p:spPr>
          <a:xfrm>
            <a:off x="4604854" y="3168626"/>
            <a:ext cx="46545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we have tried to get rid of inflation and unemployment increase. Therefore, we decided to lower interest rate as much as 1.5%, lower income tax rate by one percent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079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526656" y="1741830"/>
            <a:ext cx="9431655" cy="1270"/>
          </a:xfrm>
          <a:custGeom>
            <a:avLst/>
            <a:gdLst/>
            <a:ahLst/>
            <a:cxnLst/>
            <a:rect l="l" t="t" r="r" b="b"/>
            <a:pathLst>
              <a:path w="9431655" h="1269">
                <a:moveTo>
                  <a:pt x="0" y="0"/>
                </a:moveTo>
                <a:lnTo>
                  <a:pt x="9431578" y="647"/>
                </a:lnTo>
              </a:path>
            </a:pathLst>
          </a:custGeom>
          <a:ln w="5569">
            <a:solidFill>
              <a:srgbClr val="2438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328" y="1042744"/>
            <a:ext cx="532639" cy="5326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493878-E256-428D-A320-05EF701504A9}"/>
              </a:ext>
            </a:extLst>
          </p:cNvPr>
          <p:cNvSpPr txBox="1"/>
          <p:nvPr/>
        </p:nvSpPr>
        <p:spPr>
          <a:xfrm flipH="1">
            <a:off x="1231900" y="1124397"/>
            <a:ext cx="277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tx2"/>
                </a:solidFill>
                <a:latin typeface="Arial Narrow" panose="020B0606020202030204" pitchFamily="34" charset="0"/>
              </a:rPr>
              <a:t>YEARS 6-7</a:t>
            </a:r>
            <a:endParaRPr lang="ru-RU" sz="2800" b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39C60F4-5BBF-4DD4-9B43-7F93CC3FE630}"/>
                  </a:ext>
                </a:extLst>
              </p14:cNvPr>
              <p14:cNvContentPartPr/>
              <p14:nvPr/>
            </p14:nvContentPartPr>
            <p14:xfrm>
              <a:off x="5589094" y="1962626"/>
              <a:ext cx="360" cy="2998746"/>
            </p14:xfrm>
          </p:contentPart>
        </mc:Choice>
        <mc:Fallback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39C60F4-5BBF-4DD4-9B43-7F93CC3FE6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4774" y="1958306"/>
                <a:ext cx="9000" cy="3007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AA9A15C5-BD8D-4057-8E45-A030DD97AA70}"/>
                  </a:ext>
                </a:extLst>
              </p14:cNvPr>
              <p14:cNvContentPartPr/>
              <p14:nvPr/>
            </p14:nvContentPartPr>
            <p14:xfrm>
              <a:off x="5589094" y="4950986"/>
              <a:ext cx="4341960" cy="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AA9A15C5-BD8D-4057-8E45-A030DD97AA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84774" y="4946666"/>
                <a:ext cx="43506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31C8279-640E-467B-8DC8-10D12137B4AB}"/>
              </a:ext>
            </a:extLst>
          </p:cNvPr>
          <p:cNvGrpSpPr/>
          <p:nvPr/>
        </p:nvGrpSpPr>
        <p:grpSpPr>
          <a:xfrm>
            <a:off x="5790694" y="2197706"/>
            <a:ext cx="2392200" cy="2480760"/>
            <a:chOff x="5790694" y="2197706"/>
            <a:chExt cx="2392200" cy="248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83DE699B-0F19-4BB0-9749-11BF9B720E38}"/>
                    </a:ext>
                  </a:extLst>
                </p14:cNvPr>
                <p14:cNvContentPartPr/>
                <p14:nvPr/>
              </p14:nvContentPartPr>
              <p14:xfrm>
                <a:off x="6320254" y="2197706"/>
                <a:ext cx="1862640" cy="221976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83DE699B-0F19-4BB0-9749-11BF9B720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15934" y="2193385"/>
                  <a:ext cx="1871280" cy="2228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9F71FCF0-004F-4DF2-94DF-19374C943DED}"/>
                    </a:ext>
                  </a:extLst>
                </p14:cNvPr>
                <p14:cNvContentPartPr/>
                <p14:nvPr/>
              </p14:nvContentPartPr>
              <p14:xfrm>
                <a:off x="5790694" y="2398226"/>
                <a:ext cx="1913400" cy="228024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9F71FCF0-004F-4DF2-94DF-19374C943DE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86374" y="2393907"/>
                  <a:ext cx="1922040" cy="228887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97E1720-145A-4835-B66D-ABB3978B0AB2}"/>
              </a:ext>
            </a:extLst>
          </p:cNvPr>
          <p:cNvSpPr txBox="1"/>
          <p:nvPr/>
        </p:nvSpPr>
        <p:spPr>
          <a:xfrm>
            <a:off x="8151694" y="432236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AD1	A</a:t>
            </a:r>
            <a:r>
              <a:rPr lang="en-GB" dirty="0"/>
              <a:t>D2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2A5E9D-C387-4C60-9034-F9A343C8E4EC}"/>
              </a:ext>
            </a:extLst>
          </p:cNvPr>
          <p:cNvSpPr txBox="1"/>
          <p:nvPr/>
        </p:nvSpPr>
        <p:spPr>
          <a:xfrm>
            <a:off x="7725694" y="456654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</a:t>
            </a:r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639ECBDA-6E3A-402C-8004-669CD2FE516C}"/>
              </a:ext>
            </a:extLst>
          </p:cNvPr>
          <p:cNvCxnSpPr>
            <a:cxnSpLocks/>
          </p:cNvCxnSpPr>
          <p:nvPr/>
        </p:nvCxnSpPr>
        <p:spPr>
          <a:xfrm>
            <a:off x="6337300" y="301625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B787497-FA0F-41E7-932D-F20619F8828A}"/>
              </a:ext>
            </a:extLst>
          </p:cNvPr>
          <p:cNvSpPr txBox="1"/>
          <p:nvPr/>
        </p:nvSpPr>
        <p:spPr>
          <a:xfrm flipH="1">
            <a:off x="5270500" y="1827531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E7EF24-0DBC-45A5-A910-F0A5E9BD7F91}"/>
              </a:ext>
            </a:extLst>
          </p:cNvPr>
          <p:cNvSpPr txBox="1"/>
          <p:nvPr/>
        </p:nvSpPr>
        <p:spPr>
          <a:xfrm>
            <a:off x="10025381" y="496137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endParaRPr lang="ru-RU" dirty="0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99040647-2D3E-4F0A-9099-AA06388210E9}"/>
              </a:ext>
            </a:extLst>
          </p:cNvPr>
          <p:cNvCxnSpPr>
            <a:cxnSpLocks/>
          </p:cNvCxnSpPr>
          <p:nvPr/>
        </p:nvCxnSpPr>
        <p:spPr>
          <a:xfrm>
            <a:off x="7094494" y="301625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9FDBD1FA-45AA-4B90-ADC0-1C6AE68956ED}"/>
                  </a:ext>
                </a:extLst>
              </p14:cNvPr>
              <p14:cNvContentPartPr/>
              <p14:nvPr/>
            </p14:nvContentPartPr>
            <p14:xfrm>
              <a:off x="7074948" y="2132056"/>
              <a:ext cx="1913400" cy="2280240"/>
            </p14:xfrm>
          </p:contentPart>
        </mc:Choice>
        <mc:Fallback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9FDBD1FA-45AA-4B90-ADC0-1C6AE68956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0628" y="2127737"/>
                <a:ext cx="1922040" cy="228887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6C079DC-DA1F-B548-B533-4C1FD2F8078F}"/>
              </a:ext>
            </a:extLst>
          </p:cNvPr>
          <p:cNvSpPr txBox="1"/>
          <p:nvPr/>
        </p:nvSpPr>
        <p:spPr>
          <a:xfrm>
            <a:off x="1153167" y="2012197"/>
            <a:ext cx="34965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Finally, in order to decrease inflation and unemployment at the same time trying to increase GDP, we lowered interest rate by 1%, increased tax rate by 1% as a symbolic increase in GDP, raised government expenditure by 1 billion. </a:t>
            </a:r>
            <a:endParaRPr lang="ru-RU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483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0737"/>
            <a:ext cx="10693400" cy="6015355"/>
            <a:chOff x="0" y="770737"/>
            <a:chExt cx="10693400" cy="6015355"/>
          </a:xfrm>
        </p:grpSpPr>
        <p:sp>
          <p:nvSpPr>
            <p:cNvPr id="3" name="object 3"/>
            <p:cNvSpPr/>
            <p:nvPr/>
          </p:nvSpPr>
          <p:spPr>
            <a:xfrm>
              <a:off x="0" y="770737"/>
              <a:ext cx="10693400" cy="6015355"/>
            </a:xfrm>
            <a:custGeom>
              <a:avLst/>
              <a:gdLst/>
              <a:ahLst/>
              <a:cxnLst/>
              <a:rect l="l" t="t" r="r" b="b"/>
              <a:pathLst>
                <a:path w="10693400" h="6015355">
                  <a:moveTo>
                    <a:pt x="10693400" y="6015037"/>
                  </a:moveTo>
                  <a:lnTo>
                    <a:pt x="0" y="601503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6015037"/>
                  </a:lnTo>
                  <a:close/>
                </a:path>
              </a:pathLst>
            </a:custGeom>
            <a:solidFill>
              <a:srgbClr val="2438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2798" y="2963555"/>
              <a:ext cx="987802" cy="12731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8822" y="4398467"/>
              <a:ext cx="5908771" cy="97109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47591" y="4464050"/>
            <a:ext cx="5998216" cy="5607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54685">
              <a:lnSpc>
                <a:spcPct val="100000"/>
              </a:lnSpc>
              <a:spcBef>
                <a:spcPts val="110"/>
              </a:spcBef>
            </a:pPr>
            <a:r>
              <a:rPr dirty="0"/>
              <a:t>Thank </a:t>
            </a:r>
            <a:r>
              <a:rPr spc="-5" dirty="0"/>
              <a:t>you for your</a:t>
            </a:r>
            <a:r>
              <a:rPr spc="-20" dirty="0"/>
              <a:t> </a:t>
            </a:r>
            <a:r>
              <a:rPr spc="-5" dirty="0"/>
              <a:t>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6656" y="1741830"/>
            <a:ext cx="9431655" cy="1270"/>
          </a:xfrm>
          <a:custGeom>
            <a:avLst/>
            <a:gdLst/>
            <a:ahLst/>
            <a:cxnLst/>
            <a:rect l="l" t="t" r="r" b="b"/>
            <a:pathLst>
              <a:path w="9431655" h="1269">
                <a:moveTo>
                  <a:pt x="0" y="0"/>
                </a:moveTo>
                <a:lnTo>
                  <a:pt x="9431578" y="647"/>
                </a:lnTo>
              </a:path>
            </a:pathLst>
          </a:custGeom>
          <a:ln w="5569">
            <a:solidFill>
              <a:srgbClr val="2438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00" y="1081988"/>
            <a:ext cx="1407795" cy="493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GB" sz="3050" b="1" dirty="0">
                <a:solidFill>
                  <a:srgbClr val="00325F"/>
                </a:solidFill>
                <a:latin typeface="Arial Narrow"/>
                <a:cs typeface="Arial Narrow"/>
              </a:rPr>
              <a:t>GAME 1</a:t>
            </a:r>
            <a:endParaRPr sz="3050" dirty="0">
              <a:latin typeface="Arial Narrow"/>
              <a:cs typeface="Arial Narro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328" y="1042744"/>
            <a:ext cx="532639" cy="532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9254C-E2EA-451F-B684-EEC8548AD318}"/>
              </a:ext>
            </a:extLst>
          </p:cNvPr>
          <p:cNvSpPr txBox="1"/>
          <p:nvPr/>
        </p:nvSpPr>
        <p:spPr>
          <a:xfrm flipH="1">
            <a:off x="541012" y="1797050"/>
            <a:ext cx="96824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u="sng" dirty="0">
                <a:solidFill>
                  <a:schemeClr val="tx2"/>
                </a:solidFill>
                <a:latin typeface="Arial Narrow" panose="020B0606020202030204" pitchFamily="34" charset="0"/>
              </a:rPr>
              <a:t>The main principles</a:t>
            </a:r>
            <a:r>
              <a:rPr lang="ru-RU" sz="2800" u="sng" dirty="0">
                <a:solidFill>
                  <a:schemeClr val="tx2"/>
                </a:solidFill>
                <a:latin typeface="Arial Narrow" panose="020B0606020202030204" pitchFamily="34" charset="0"/>
              </a:rPr>
              <a:t> </a:t>
            </a:r>
            <a:r>
              <a:rPr lang="en-GB" sz="2800" u="sng" dirty="0">
                <a:solidFill>
                  <a:schemeClr val="tx2"/>
                </a:solidFill>
                <a:latin typeface="Arial Narrow" panose="020B0606020202030204" pitchFamily="34" charset="0"/>
              </a:rPr>
              <a:t>we used</a:t>
            </a:r>
            <a:r>
              <a:rPr lang="en-GB" sz="2800" dirty="0">
                <a:solidFill>
                  <a:schemeClr val="tx2"/>
                </a:solidFill>
                <a:latin typeface="Arial Narrow" panose="020B0606020202030204" pitchFamily="34" charset="0"/>
              </a:rPr>
              <a:t>:</a:t>
            </a:r>
          </a:p>
          <a:p>
            <a:endParaRPr lang="en-GB" sz="2800" dirty="0">
              <a:solidFill>
                <a:schemeClr val="tx2"/>
              </a:solidFill>
              <a:latin typeface="Arial Narrow" panose="020B0606020202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  <a:latin typeface="Arial Narrow" panose="020B0606020202030204" pitchFamily="34" charset="0"/>
              </a:rPr>
              <a:t>operating slowly and over time.</a:t>
            </a:r>
          </a:p>
          <a:p>
            <a:endParaRPr lang="en-US" sz="2800" dirty="0">
              <a:solidFill>
                <a:schemeClr val="tx2"/>
              </a:solidFill>
              <a:latin typeface="Arial Narrow" panose="020B0606020202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  <a:latin typeface="Arial Narrow" panose="020B0606020202030204" pitchFamily="34" charset="0"/>
              </a:rPr>
              <a:t>increasing our government expenditures every year by 1 billion, if possible.</a:t>
            </a:r>
          </a:p>
          <a:p>
            <a:endParaRPr lang="en-US" sz="2800" dirty="0">
              <a:solidFill>
                <a:schemeClr val="tx2"/>
              </a:solidFill>
              <a:latin typeface="Arial Narrow" panose="020B0606020202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/>
                </a:solidFill>
                <a:latin typeface="Arial Narrow" panose="020B0606020202030204" pitchFamily="34" charset="0"/>
              </a:rPr>
              <a:t>keeping our budget in surplus, that is, below the 3% deficit threshold. </a:t>
            </a:r>
            <a:endParaRPr lang="en-GB" sz="2800" dirty="0">
              <a:solidFill>
                <a:schemeClr val="tx2"/>
              </a:solidFill>
              <a:latin typeface="Arial Narrow" panose="020B0606020202030204" pitchFamily="34" charset="0"/>
            </a:endParaRPr>
          </a:p>
          <a:p>
            <a:endParaRPr lang="en-GB" sz="2800" dirty="0">
              <a:solidFill>
                <a:schemeClr val="tx2"/>
              </a:solidFill>
              <a:latin typeface="Arial Narrow" panose="020B0606020202030204" pitchFamily="34" charset="0"/>
            </a:endParaRPr>
          </a:p>
          <a:p>
            <a:endParaRPr lang="en-GB" sz="2800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F47BE7-73A9-4567-938B-B7D0DEA91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98" t="53242" r="61401" b="27553"/>
          <a:stretch/>
        </p:blipFill>
        <p:spPr>
          <a:xfrm>
            <a:off x="1003300" y="5365364"/>
            <a:ext cx="1828800" cy="17736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7FC4D6-7076-41C9-848E-16FFF84332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73" t="46313" r="32897" b="51336"/>
          <a:stretch/>
        </p:blipFill>
        <p:spPr>
          <a:xfrm>
            <a:off x="927100" y="4540250"/>
            <a:ext cx="8239238" cy="2321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6656" y="1741830"/>
            <a:ext cx="9431655" cy="1270"/>
          </a:xfrm>
          <a:custGeom>
            <a:avLst/>
            <a:gdLst/>
            <a:ahLst/>
            <a:cxnLst/>
            <a:rect l="l" t="t" r="r" b="b"/>
            <a:pathLst>
              <a:path w="9431655" h="1269">
                <a:moveTo>
                  <a:pt x="0" y="0"/>
                </a:moveTo>
                <a:lnTo>
                  <a:pt x="9431578" y="647"/>
                </a:lnTo>
              </a:path>
            </a:pathLst>
          </a:custGeom>
          <a:ln w="5569">
            <a:solidFill>
              <a:srgbClr val="2438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328" y="1042744"/>
            <a:ext cx="532639" cy="532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DD04A0-421F-472B-9855-DA6BC6F668C4}"/>
              </a:ext>
            </a:extLst>
          </p:cNvPr>
          <p:cNvSpPr txBox="1"/>
          <p:nvPr/>
        </p:nvSpPr>
        <p:spPr>
          <a:xfrm>
            <a:off x="504569" y="1949450"/>
            <a:ext cx="355091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Arial Narrow" panose="020B0606020202030204" pitchFamily="34" charset="0"/>
              </a:rPr>
              <a:t>As government expenditures directly account for a part of GDP, by increasing it, we can move the aggregate demand al little to the right each year</a:t>
            </a:r>
            <a:endParaRPr lang="ru-RU" sz="3200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68CD3F27-3087-4EC7-9150-5EFA86162F4E}"/>
                  </a:ext>
                </a:extLst>
              </p14:cNvPr>
              <p14:cNvContentPartPr/>
              <p14:nvPr/>
            </p14:nvContentPartPr>
            <p14:xfrm>
              <a:off x="4965700" y="1949174"/>
              <a:ext cx="360" cy="33829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68CD3F27-3087-4EC7-9150-5EFA86162F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1380" y="1944854"/>
                <a:ext cx="9000" cy="33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6744ADF7-B8BF-4E46-817C-B6627D1EEC94}"/>
                  </a:ext>
                </a:extLst>
              </p14:cNvPr>
              <p14:cNvContentPartPr/>
              <p14:nvPr/>
            </p14:nvContentPartPr>
            <p14:xfrm>
              <a:off x="4983370" y="5332094"/>
              <a:ext cx="4588200" cy="3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6744ADF7-B8BF-4E46-817C-B6627D1EEC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79050" y="5327774"/>
                <a:ext cx="459684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D65179CE-E987-45F2-86B4-5BBA49DE73D1}"/>
                  </a:ext>
                </a:extLst>
              </p14:cNvPr>
              <p14:cNvContentPartPr/>
              <p14:nvPr/>
            </p14:nvContentPartPr>
            <p14:xfrm>
              <a:off x="7229614" y="2104826"/>
              <a:ext cx="360" cy="32288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D65179CE-E987-45F2-86B4-5BBA49DE73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25294" y="2100506"/>
                <a:ext cx="9000" cy="32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E6F80416-9AE1-43A9-9E4E-5DD4058BF8AF}"/>
                  </a:ext>
                </a:extLst>
              </p14:cNvPr>
              <p14:cNvContentPartPr/>
              <p14:nvPr/>
            </p14:nvContentPartPr>
            <p14:xfrm>
              <a:off x="5797174" y="2206706"/>
              <a:ext cx="3842280" cy="311148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E6F80416-9AE1-43A9-9E4E-5DD4058BF8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92854" y="2202386"/>
                <a:ext cx="3850920" cy="31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828389C5-8A84-4469-A338-D6995D27CFC8}"/>
                  </a:ext>
                </a:extLst>
              </p14:cNvPr>
              <p14:cNvContentPartPr/>
              <p14:nvPr/>
            </p14:nvContentPartPr>
            <p14:xfrm>
              <a:off x="6071134" y="2504066"/>
              <a:ext cx="3387240" cy="284220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828389C5-8A84-4469-A338-D6995D27CF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66814" y="2499746"/>
                <a:ext cx="3395880" cy="28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18DADA8A-F9B0-4B87-B331-93A27607D0EE}"/>
                  </a:ext>
                </a:extLst>
              </p14:cNvPr>
              <p14:cNvContentPartPr/>
              <p14:nvPr/>
            </p14:nvContentPartPr>
            <p14:xfrm>
              <a:off x="5346700" y="2538174"/>
              <a:ext cx="3319674" cy="2785772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18DADA8A-F9B0-4B87-B331-93A27607D0E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42380" y="2533854"/>
                <a:ext cx="3328313" cy="2794412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74DA10F-6370-481C-97BD-40C729EF6ACC}"/>
              </a:ext>
            </a:extLst>
          </p:cNvPr>
          <p:cNvSpPr txBox="1"/>
          <p:nvPr/>
        </p:nvSpPr>
        <p:spPr>
          <a:xfrm>
            <a:off x="4584700" y="1949450"/>
            <a:ext cx="303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</a:p>
          <a:p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C17FE1-4122-44B6-A420-EA1EC4B82057}"/>
              </a:ext>
            </a:extLst>
          </p:cNvPr>
          <p:cNvSpPr txBox="1"/>
          <p:nvPr/>
        </p:nvSpPr>
        <p:spPr>
          <a:xfrm>
            <a:off x="6870700" y="1797050"/>
            <a:ext cx="304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LRAS		         SRAS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6C925A-B354-479E-AFCC-7D6D05E4FFD3}"/>
              </a:ext>
            </a:extLst>
          </p:cNvPr>
          <p:cNvSpPr txBox="1"/>
          <p:nvPr/>
        </p:nvSpPr>
        <p:spPr>
          <a:xfrm>
            <a:off x="4951774" y="2181139"/>
            <a:ext cx="223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AD1       AD2  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123C7B3-BB4F-4037-B597-087FC0E7E810}"/>
              </a:ext>
            </a:extLst>
          </p:cNvPr>
          <p:cNvCxnSpPr/>
          <p:nvPr/>
        </p:nvCxnSpPr>
        <p:spPr>
          <a:xfrm>
            <a:off x="5956300" y="294005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18641" y="2144226"/>
            <a:ext cx="9639366" cy="4238980"/>
          </a:xfrm>
          <a:prstGeom prst="rect">
            <a:avLst/>
          </a:prstGeom>
        </p:spPr>
        <p:txBody>
          <a:bodyPr vert="horz" wrap="square" lIns="0" tIns="14604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3050" b="1" dirty="0">
                <a:solidFill>
                  <a:srgbClr val="00325F"/>
                </a:solidFill>
                <a:latin typeface="Arial Narrow"/>
                <a:cs typeface="Arial Narrow"/>
              </a:rPr>
              <a:t>Changes:</a:t>
            </a:r>
            <a:br>
              <a:rPr lang="en-US" sz="3050" b="1" dirty="0">
                <a:solidFill>
                  <a:srgbClr val="00325F"/>
                </a:solidFill>
                <a:latin typeface="Arial Narrow"/>
                <a:cs typeface="Arial Narrow"/>
              </a:rPr>
            </a:br>
            <a:r>
              <a:rPr lang="en-US" sz="3050" b="1" dirty="0">
                <a:solidFill>
                  <a:srgbClr val="00325F"/>
                </a:solidFill>
                <a:latin typeface="Arial Narrow"/>
                <a:cs typeface="Arial Narrow"/>
              </a:rPr>
              <a:t>	</a:t>
            </a:r>
            <a:r>
              <a:rPr lang="en-US" sz="3050" dirty="0">
                <a:solidFill>
                  <a:srgbClr val="00325F"/>
                </a:solidFill>
                <a:latin typeface="Arial Narrow"/>
                <a:cs typeface="Arial Narrow"/>
              </a:rPr>
              <a:t>changing</a:t>
            </a:r>
            <a:r>
              <a:rPr lang="en-US" sz="3050" b="1" dirty="0">
                <a:solidFill>
                  <a:srgbClr val="00325F"/>
                </a:solidFill>
                <a:latin typeface="Arial Narrow"/>
                <a:cs typeface="Arial Narrow"/>
              </a:rPr>
              <a:t> </a:t>
            </a:r>
            <a:r>
              <a:rPr lang="en-US" sz="3050" dirty="0">
                <a:solidFill>
                  <a:srgbClr val="00325F"/>
                </a:solidFill>
                <a:latin typeface="Arial Narrow"/>
                <a:cs typeface="Arial Narrow"/>
              </a:rPr>
              <a:t>interest rate from 3 to 2.5% </a:t>
            </a:r>
            <a:br>
              <a:rPr lang="en-US" sz="3050" dirty="0">
                <a:solidFill>
                  <a:srgbClr val="00325F"/>
                </a:solidFill>
                <a:latin typeface="Arial Narrow"/>
                <a:cs typeface="Arial Narrow"/>
              </a:rPr>
            </a:br>
            <a:r>
              <a:rPr lang="en-US" sz="3050" dirty="0">
                <a:solidFill>
                  <a:srgbClr val="00325F"/>
                </a:solidFill>
                <a:latin typeface="Arial Narrow"/>
                <a:cs typeface="Arial Narrow"/>
              </a:rPr>
              <a:t>	the 1 billion increase in government spending</a:t>
            </a:r>
            <a:br>
              <a:rPr lang="en-US" sz="3050" dirty="0">
                <a:solidFill>
                  <a:srgbClr val="00325F"/>
                </a:solidFill>
                <a:latin typeface="Arial Narrow"/>
                <a:cs typeface="Arial Narrow"/>
              </a:rPr>
            </a:br>
            <a:r>
              <a:rPr lang="en-US" sz="3050" b="1" dirty="0">
                <a:solidFill>
                  <a:srgbClr val="00325F"/>
                </a:solidFill>
                <a:latin typeface="Arial Narrow"/>
                <a:cs typeface="Arial Narrow"/>
              </a:rPr>
              <a:t>Expectation:</a:t>
            </a:r>
            <a:br>
              <a:rPr lang="en-US" sz="3050" b="1" dirty="0">
                <a:solidFill>
                  <a:srgbClr val="00325F"/>
                </a:solidFill>
                <a:latin typeface="Arial Narrow"/>
                <a:cs typeface="Arial Narrow"/>
              </a:rPr>
            </a:br>
            <a:r>
              <a:rPr lang="en-US" sz="3050" b="1" dirty="0">
                <a:solidFill>
                  <a:srgbClr val="00325F"/>
                </a:solidFill>
                <a:latin typeface="Arial Narrow"/>
                <a:cs typeface="Arial Narrow"/>
              </a:rPr>
              <a:t>	</a:t>
            </a:r>
            <a:r>
              <a:rPr lang="en-US" sz="3050" dirty="0">
                <a:solidFill>
                  <a:srgbClr val="00325F"/>
                </a:solidFill>
                <a:latin typeface="Arial Narrow"/>
                <a:cs typeface="Arial Narrow"/>
              </a:rPr>
              <a:t> moving the aggregate demand to the right and increasing 	real GDP growth. </a:t>
            </a:r>
            <a:br>
              <a:rPr lang="en-US" sz="3050" dirty="0">
                <a:solidFill>
                  <a:srgbClr val="00325F"/>
                </a:solidFill>
                <a:latin typeface="Arial Narrow"/>
                <a:cs typeface="Arial Narrow"/>
              </a:rPr>
            </a:br>
            <a:r>
              <a:rPr lang="en-US" sz="3050" b="1" dirty="0">
                <a:solidFill>
                  <a:srgbClr val="00325F"/>
                </a:solidFill>
                <a:latin typeface="Arial Narrow"/>
                <a:cs typeface="Arial Narrow"/>
              </a:rPr>
              <a:t>Result: </a:t>
            </a:r>
            <a:br>
              <a:rPr lang="en-US" sz="3050" b="1" dirty="0">
                <a:solidFill>
                  <a:srgbClr val="00325F"/>
                </a:solidFill>
                <a:latin typeface="Arial Narrow"/>
                <a:cs typeface="Arial Narrow"/>
              </a:rPr>
            </a:br>
            <a:r>
              <a:rPr lang="en-US" sz="3050" b="1" dirty="0">
                <a:solidFill>
                  <a:srgbClr val="00325F"/>
                </a:solidFill>
                <a:latin typeface="Arial Narrow"/>
                <a:cs typeface="Arial Narrow"/>
              </a:rPr>
              <a:t>	</a:t>
            </a:r>
            <a:r>
              <a:rPr lang="en-US" sz="3050" dirty="0">
                <a:solidFill>
                  <a:srgbClr val="00325F"/>
                </a:solidFill>
                <a:latin typeface="Arial Narrow"/>
                <a:cs typeface="Arial Narrow"/>
              </a:rPr>
              <a:t>an increase in GDP growth and inflation, and a slight 	decrease in unemployment and budget surplus (as expected)</a:t>
            </a:r>
            <a:endParaRPr sz="3050" dirty="0">
              <a:latin typeface="Arial Narrow"/>
              <a:cs typeface="Arial Narro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6656" y="1741830"/>
            <a:ext cx="9431655" cy="1270"/>
          </a:xfrm>
          <a:custGeom>
            <a:avLst/>
            <a:gdLst/>
            <a:ahLst/>
            <a:cxnLst/>
            <a:rect l="l" t="t" r="r" b="b"/>
            <a:pathLst>
              <a:path w="9431655" h="1269">
                <a:moveTo>
                  <a:pt x="0" y="0"/>
                </a:moveTo>
                <a:lnTo>
                  <a:pt x="9431578" y="647"/>
                </a:lnTo>
              </a:path>
            </a:pathLst>
          </a:custGeom>
          <a:ln w="5569">
            <a:solidFill>
              <a:srgbClr val="2438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328" y="1042744"/>
            <a:ext cx="532639" cy="5326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493878-E256-428D-A320-05EF701504A9}"/>
              </a:ext>
            </a:extLst>
          </p:cNvPr>
          <p:cNvSpPr txBox="1"/>
          <p:nvPr/>
        </p:nvSpPr>
        <p:spPr>
          <a:xfrm flipH="1">
            <a:off x="1231900" y="1124397"/>
            <a:ext cx="277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tx2"/>
                </a:solidFill>
                <a:latin typeface="Arial Narrow" panose="020B0606020202030204" pitchFamily="34" charset="0"/>
              </a:rPr>
              <a:t>THE YEAR 1 </a:t>
            </a:r>
            <a:endParaRPr lang="ru-RU" sz="2800" b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526656" y="1741830"/>
            <a:ext cx="9431655" cy="1270"/>
          </a:xfrm>
          <a:custGeom>
            <a:avLst/>
            <a:gdLst/>
            <a:ahLst/>
            <a:cxnLst/>
            <a:rect l="l" t="t" r="r" b="b"/>
            <a:pathLst>
              <a:path w="9431655" h="1269">
                <a:moveTo>
                  <a:pt x="0" y="0"/>
                </a:moveTo>
                <a:lnTo>
                  <a:pt x="9431578" y="647"/>
                </a:lnTo>
              </a:path>
            </a:pathLst>
          </a:custGeom>
          <a:ln w="5569">
            <a:solidFill>
              <a:srgbClr val="2438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328" y="1042744"/>
            <a:ext cx="532639" cy="5326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493878-E256-428D-A320-05EF701504A9}"/>
              </a:ext>
            </a:extLst>
          </p:cNvPr>
          <p:cNvSpPr txBox="1"/>
          <p:nvPr/>
        </p:nvSpPr>
        <p:spPr>
          <a:xfrm flipH="1">
            <a:off x="1231900" y="1124397"/>
            <a:ext cx="277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tx2"/>
                </a:solidFill>
                <a:latin typeface="Arial Narrow" panose="020B0606020202030204" pitchFamily="34" charset="0"/>
              </a:rPr>
              <a:t>THE YEAR 1 </a:t>
            </a:r>
            <a:endParaRPr lang="ru-RU" sz="2800" b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39C60F4-5BBF-4DD4-9B43-7F93CC3FE630}"/>
                  </a:ext>
                </a:extLst>
              </p14:cNvPr>
              <p14:cNvContentPartPr/>
              <p14:nvPr/>
            </p14:nvContentPartPr>
            <p14:xfrm>
              <a:off x="5589094" y="1962626"/>
              <a:ext cx="360" cy="2998746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39C60F4-5BBF-4DD4-9B43-7F93CC3FE6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4774" y="1958306"/>
                <a:ext cx="9000" cy="3007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AA9A15C5-BD8D-4057-8E45-A030DD97AA70}"/>
                  </a:ext>
                </a:extLst>
              </p14:cNvPr>
              <p14:cNvContentPartPr/>
              <p14:nvPr/>
            </p14:nvContentPartPr>
            <p14:xfrm>
              <a:off x="5589094" y="4950986"/>
              <a:ext cx="43419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AA9A15C5-BD8D-4057-8E45-A030DD97AA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84774" y="4946666"/>
                <a:ext cx="43506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31C8279-640E-467B-8DC8-10D12137B4AB}"/>
              </a:ext>
            </a:extLst>
          </p:cNvPr>
          <p:cNvGrpSpPr/>
          <p:nvPr/>
        </p:nvGrpSpPr>
        <p:grpSpPr>
          <a:xfrm>
            <a:off x="5790694" y="2197706"/>
            <a:ext cx="2392200" cy="2480760"/>
            <a:chOff x="5790694" y="2197706"/>
            <a:chExt cx="2392200" cy="248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83DE699B-0F19-4BB0-9749-11BF9B720E38}"/>
                    </a:ext>
                  </a:extLst>
                </p14:cNvPr>
                <p14:cNvContentPartPr/>
                <p14:nvPr/>
              </p14:nvContentPartPr>
              <p14:xfrm>
                <a:off x="6320254" y="2197706"/>
                <a:ext cx="1862640" cy="221976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83DE699B-0F19-4BB0-9749-11BF9B720E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15934" y="2193386"/>
                  <a:ext cx="1871280" cy="22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9F71FCF0-004F-4DF2-94DF-19374C943DED}"/>
                    </a:ext>
                  </a:extLst>
                </p14:cNvPr>
                <p14:cNvContentPartPr/>
                <p14:nvPr/>
              </p14:nvContentPartPr>
              <p14:xfrm>
                <a:off x="5790694" y="2398226"/>
                <a:ext cx="1913400" cy="228024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9F71FCF0-004F-4DF2-94DF-19374C943DE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86374" y="2393906"/>
                  <a:ext cx="1922040" cy="2288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97E1720-145A-4835-B66D-ABB3978B0AB2}"/>
              </a:ext>
            </a:extLst>
          </p:cNvPr>
          <p:cNvSpPr txBox="1"/>
          <p:nvPr/>
        </p:nvSpPr>
        <p:spPr>
          <a:xfrm>
            <a:off x="8151694" y="432236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AD1	A</a:t>
            </a:r>
            <a:r>
              <a:rPr lang="en-GB" dirty="0"/>
              <a:t>D2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2A5E9D-C387-4C60-9034-F9A343C8E4EC}"/>
              </a:ext>
            </a:extLst>
          </p:cNvPr>
          <p:cNvSpPr txBox="1"/>
          <p:nvPr/>
        </p:nvSpPr>
        <p:spPr>
          <a:xfrm>
            <a:off x="7725694" y="456654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</a:t>
            </a:r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639ECBDA-6E3A-402C-8004-669CD2FE516C}"/>
              </a:ext>
            </a:extLst>
          </p:cNvPr>
          <p:cNvCxnSpPr>
            <a:cxnSpLocks/>
          </p:cNvCxnSpPr>
          <p:nvPr/>
        </p:nvCxnSpPr>
        <p:spPr>
          <a:xfrm>
            <a:off x="6337300" y="301625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B787497-FA0F-41E7-932D-F20619F8828A}"/>
              </a:ext>
            </a:extLst>
          </p:cNvPr>
          <p:cNvSpPr txBox="1"/>
          <p:nvPr/>
        </p:nvSpPr>
        <p:spPr>
          <a:xfrm flipH="1">
            <a:off x="5270500" y="1827531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E7EF24-0DBC-45A5-A910-F0A5E9BD7F91}"/>
              </a:ext>
            </a:extLst>
          </p:cNvPr>
          <p:cNvSpPr txBox="1"/>
          <p:nvPr/>
        </p:nvSpPr>
        <p:spPr>
          <a:xfrm>
            <a:off x="10025381" y="496137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6C3DEE-665A-4517-9FE3-41F41FF7DB22}"/>
              </a:ext>
            </a:extLst>
          </p:cNvPr>
          <p:cNvSpPr txBox="1"/>
          <p:nvPr/>
        </p:nvSpPr>
        <p:spPr>
          <a:xfrm>
            <a:off x="617576" y="2125496"/>
            <a:ext cx="4725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 Narrow" panose="020B0606020202030204" pitchFamily="34" charset="0"/>
              </a:rPr>
              <a:t>Increasing GE  -&gt; AD shifts to the right</a:t>
            </a:r>
          </a:p>
          <a:p>
            <a:endParaRPr lang="en-US" dirty="0">
              <a:solidFill>
                <a:schemeClr val="tx2"/>
              </a:solidFill>
              <a:latin typeface="Arial Narrow" panose="020B060602020203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latin typeface="Arial Narrow" panose="020B0606020202030204" pitchFamily="34" charset="0"/>
              </a:rPr>
              <a:t>Decreasing Interest Rate -&gt; AD shifts to the right</a:t>
            </a:r>
            <a:endParaRPr lang="ru-RU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6F759F4-4614-4E29-90B4-E05C91E9FFB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520" t="53208" r="54567" b="35035"/>
          <a:stretch/>
        </p:blipFill>
        <p:spPr>
          <a:xfrm>
            <a:off x="282395" y="3625850"/>
            <a:ext cx="5243519" cy="1228902"/>
          </a:xfrm>
          <a:prstGeom prst="rect">
            <a:avLst/>
          </a:prstGeom>
        </p:spPr>
      </p:pic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99040647-2D3E-4F0A-9099-AA06388210E9}"/>
              </a:ext>
            </a:extLst>
          </p:cNvPr>
          <p:cNvCxnSpPr>
            <a:cxnSpLocks/>
          </p:cNvCxnSpPr>
          <p:nvPr/>
        </p:nvCxnSpPr>
        <p:spPr>
          <a:xfrm>
            <a:off x="7094494" y="301625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9FDBD1FA-45AA-4B90-ADC0-1C6AE68956ED}"/>
                  </a:ext>
                </a:extLst>
              </p14:cNvPr>
              <p14:cNvContentPartPr/>
              <p14:nvPr/>
            </p14:nvContentPartPr>
            <p14:xfrm>
              <a:off x="7074948" y="2132056"/>
              <a:ext cx="1913400" cy="228024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9FDBD1FA-45AA-4B90-ADC0-1C6AE68956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0628" y="2127736"/>
                <a:ext cx="1922040" cy="228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0439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1900" y="1062365"/>
            <a:ext cx="6155055" cy="493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3050" dirty="0">
                <a:latin typeface="Arial Narrow"/>
                <a:cs typeface="Arial Narrow"/>
              </a:rPr>
              <a:t>  d </a:t>
            </a:r>
          </a:p>
        </p:txBody>
      </p:sp>
      <p:sp>
        <p:nvSpPr>
          <p:cNvPr id="53" name="object 53"/>
          <p:cNvSpPr/>
          <p:nvPr/>
        </p:nvSpPr>
        <p:spPr>
          <a:xfrm>
            <a:off x="526656" y="1741830"/>
            <a:ext cx="9431655" cy="1270"/>
          </a:xfrm>
          <a:custGeom>
            <a:avLst/>
            <a:gdLst/>
            <a:ahLst/>
            <a:cxnLst/>
            <a:rect l="l" t="t" r="r" b="b"/>
            <a:pathLst>
              <a:path w="9431655" h="1269">
                <a:moveTo>
                  <a:pt x="0" y="0"/>
                </a:moveTo>
                <a:lnTo>
                  <a:pt x="9431578" y="647"/>
                </a:lnTo>
              </a:path>
            </a:pathLst>
          </a:custGeom>
          <a:ln w="5569">
            <a:solidFill>
              <a:srgbClr val="2438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9882705" y="1200470"/>
            <a:ext cx="5588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43856"/>
                </a:solidFill>
                <a:latin typeface="Arial Narrow"/>
                <a:cs typeface="Arial Narrow"/>
              </a:rPr>
              <a:t>.</a:t>
            </a:r>
            <a:endParaRPr sz="1050">
              <a:latin typeface="Arial Narrow"/>
              <a:cs typeface="Arial Narrow"/>
            </a:endParaRPr>
          </a:p>
        </p:txBody>
      </p:sp>
      <p:pic>
        <p:nvPicPr>
          <p:cNvPr id="55" name="object 5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328" y="1042744"/>
            <a:ext cx="532639" cy="53263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26656" y="1761453"/>
            <a:ext cx="984924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Arial Narrow" panose="020B0606020202030204" pitchFamily="34" charset="0"/>
              </a:rPr>
              <a:t>In year two  </a:t>
            </a:r>
          </a:p>
          <a:p>
            <a:r>
              <a:rPr lang="en-US" dirty="0">
                <a:solidFill>
                  <a:schemeClr val="tx2"/>
                </a:solidFill>
                <a:latin typeface="Arial Narrow" panose="020B0606020202030204" pitchFamily="34" charset="0"/>
              </a:rPr>
              <a:t>increasing our government expenditure</a:t>
            </a:r>
          </a:p>
          <a:p>
            <a:endParaRPr lang="en-US" dirty="0">
              <a:solidFill>
                <a:schemeClr val="tx2"/>
              </a:solidFill>
              <a:latin typeface="Arial Narrow" panose="020B0606020202030204" pitchFamily="34" charset="0"/>
            </a:endParaRPr>
          </a:p>
          <a:p>
            <a:r>
              <a:rPr lang="en-US" sz="2400" b="1" dirty="0">
                <a:solidFill>
                  <a:schemeClr val="tx2"/>
                </a:solidFill>
                <a:latin typeface="Arial Narrow" panose="020B0606020202030204" pitchFamily="34" charset="0"/>
              </a:rPr>
              <a:t> In year three  </a:t>
            </a:r>
            <a:endParaRPr lang="en-US" dirty="0">
              <a:solidFill>
                <a:schemeClr val="tx2"/>
              </a:solidFill>
              <a:latin typeface="Arial Narrow" panose="020B060602020203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latin typeface="Arial Narrow" panose="020B0606020202030204" pitchFamily="34" charset="0"/>
              </a:rPr>
              <a:t>reverting our change to the interest rate back to 3% due to concerns of growing inflation.</a:t>
            </a:r>
          </a:p>
          <a:p>
            <a:endParaRPr lang="en-US" dirty="0">
              <a:solidFill>
                <a:schemeClr val="tx2"/>
              </a:solidFill>
              <a:latin typeface="Arial Narrow" panose="020B0606020202030204" pitchFamily="34" charset="0"/>
            </a:endParaRPr>
          </a:p>
          <a:p>
            <a:r>
              <a:rPr lang="en-US" sz="2400" b="1" dirty="0">
                <a:solidFill>
                  <a:schemeClr val="tx2"/>
                </a:solidFill>
                <a:latin typeface="Arial Narrow" panose="020B0606020202030204" pitchFamily="34" charset="0"/>
              </a:rPr>
              <a:t> In year 4  </a:t>
            </a:r>
            <a:endParaRPr lang="en-US" dirty="0">
              <a:solidFill>
                <a:schemeClr val="tx2"/>
              </a:solidFill>
              <a:latin typeface="Arial Narrow" panose="020B060602020203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latin typeface="Arial Narrow" panose="020B0606020202030204" pitchFamily="34" charset="0"/>
              </a:rPr>
              <a:t>putting our interest rate back to 2.5% to recover the GDP growth. </a:t>
            </a:r>
            <a:endParaRPr lang="en-US" sz="2400" b="1" dirty="0">
              <a:solidFill>
                <a:schemeClr val="tx2"/>
              </a:solidFill>
              <a:latin typeface="Arial Narrow" panose="020B0606020202030204" pitchFamily="34" charset="0"/>
            </a:endParaRPr>
          </a:p>
          <a:p>
            <a:endParaRPr lang="en-US" sz="2800" b="1" dirty="0">
              <a:solidFill>
                <a:schemeClr val="tx2"/>
              </a:solidFill>
              <a:latin typeface="Arial Narrow" panose="020B0606020202030204" pitchFamily="34" charset="0"/>
            </a:endParaRPr>
          </a:p>
          <a:p>
            <a:r>
              <a:rPr lang="en-US" sz="2800" b="1" dirty="0">
                <a:solidFill>
                  <a:schemeClr val="tx2"/>
                </a:solidFill>
                <a:latin typeface="Arial Narrow" panose="020B0606020202030204" pitchFamily="34" charset="0"/>
              </a:rPr>
              <a:t>Result:</a:t>
            </a:r>
          </a:p>
          <a:p>
            <a:endParaRPr lang="en-US" sz="2800" b="1" dirty="0">
              <a:solidFill>
                <a:schemeClr val="tx2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 Narrow" panose="020B0606020202030204" pitchFamily="34" charset="0"/>
              </a:rPr>
              <a:t> the unemployment also rose to 5.1%.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 Narrow" panose="020B0606020202030204" pitchFamily="34" charset="0"/>
              </a:rPr>
              <a:t>Inflation and budget surplus were still kept under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 Narrow" panose="020B0606020202030204" pitchFamily="34" charset="0"/>
              </a:rPr>
              <a:t>reduced the aggregate demand and the GDP growth</a:t>
            </a:r>
            <a:endParaRPr lang="ru-RU" sz="2000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719C6-7FDC-428A-88BD-FB837104A8A5}"/>
              </a:ext>
            </a:extLst>
          </p:cNvPr>
          <p:cNvSpPr txBox="1"/>
          <p:nvPr/>
        </p:nvSpPr>
        <p:spPr>
          <a:xfrm flipH="1">
            <a:off x="1231900" y="1038566"/>
            <a:ext cx="3078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2"/>
                </a:solidFill>
                <a:latin typeface="Arial Narrow" panose="020B0606020202030204" pitchFamily="34" charset="0"/>
              </a:rPr>
              <a:t>YEAR 2 - YEAR 4 </a:t>
            </a:r>
            <a:endParaRPr lang="ru-RU" sz="3200" b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DF5E30-9F2A-4F63-AF64-455E949EE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21" t="58587" r="32897" b="38242"/>
          <a:stretch/>
        </p:blipFill>
        <p:spPr>
          <a:xfrm>
            <a:off x="622300" y="3397250"/>
            <a:ext cx="7916635" cy="3128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3FA597-D31D-46C8-885D-66837DCB11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20" t="53207" r="32185" b="44655"/>
          <a:stretch/>
        </p:blipFill>
        <p:spPr>
          <a:xfrm>
            <a:off x="622300" y="4387850"/>
            <a:ext cx="7715644" cy="1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10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519" y="1121640"/>
            <a:ext cx="6155055" cy="493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3050" dirty="0">
                <a:latin typeface="Arial Narrow"/>
                <a:cs typeface="Arial Narrow"/>
              </a:rPr>
              <a:t>  d </a:t>
            </a:r>
          </a:p>
        </p:txBody>
      </p:sp>
      <p:sp>
        <p:nvSpPr>
          <p:cNvPr id="53" name="object 53"/>
          <p:cNvSpPr/>
          <p:nvPr/>
        </p:nvSpPr>
        <p:spPr>
          <a:xfrm>
            <a:off x="526656" y="1741830"/>
            <a:ext cx="9431655" cy="1270"/>
          </a:xfrm>
          <a:custGeom>
            <a:avLst/>
            <a:gdLst/>
            <a:ahLst/>
            <a:cxnLst/>
            <a:rect l="l" t="t" r="r" b="b"/>
            <a:pathLst>
              <a:path w="9431655" h="1269">
                <a:moveTo>
                  <a:pt x="0" y="0"/>
                </a:moveTo>
                <a:lnTo>
                  <a:pt x="9431578" y="647"/>
                </a:lnTo>
              </a:path>
            </a:pathLst>
          </a:custGeom>
          <a:ln w="5569">
            <a:solidFill>
              <a:srgbClr val="2438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9882705" y="1200470"/>
            <a:ext cx="5588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43856"/>
                </a:solidFill>
                <a:latin typeface="Arial Narrow"/>
                <a:cs typeface="Arial Narrow"/>
              </a:rPr>
              <a:t>.</a:t>
            </a:r>
            <a:endParaRPr sz="1050">
              <a:latin typeface="Arial Narrow"/>
              <a:cs typeface="Arial Narrow"/>
            </a:endParaRPr>
          </a:p>
        </p:txBody>
      </p:sp>
      <p:pic>
        <p:nvPicPr>
          <p:cNvPr id="55" name="object 5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328" y="1042744"/>
            <a:ext cx="532639" cy="5326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3719C6-7FDC-428A-88BD-FB837104A8A5}"/>
              </a:ext>
            </a:extLst>
          </p:cNvPr>
          <p:cNvSpPr txBox="1"/>
          <p:nvPr/>
        </p:nvSpPr>
        <p:spPr>
          <a:xfrm flipH="1">
            <a:off x="1224773" y="1036774"/>
            <a:ext cx="8080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2"/>
                </a:solidFill>
                <a:latin typeface="Arial Narrow" panose="020B0606020202030204" pitchFamily="34" charset="0"/>
              </a:rPr>
              <a:t>YEAR 3								 </a:t>
            </a:r>
            <a:endParaRPr lang="ru-RU" sz="3200" b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C32F13D2-C26B-4FC6-BB92-A225944B209C}"/>
                  </a:ext>
                </a:extLst>
              </p14:cNvPr>
              <p14:cNvContentPartPr/>
              <p14:nvPr/>
            </p14:nvContentPartPr>
            <p14:xfrm>
              <a:off x="850900" y="2254250"/>
              <a:ext cx="360" cy="335067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C32F13D2-C26B-4FC6-BB92-A225944B20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1900" y="2245611"/>
                <a:ext cx="18000" cy="3368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9DD26D46-53E5-4263-9D09-2414DDDFF15C}"/>
                  </a:ext>
                </a:extLst>
              </p14:cNvPr>
              <p14:cNvContentPartPr/>
              <p14:nvPr/>
            </p14:nvContentPartPr>
            <p14:xfrm>
              <a:off x="866913" y="5604560"/>
              <a:ext cx="2821320" cy="36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9DD26D46-53E5-4263-9D09-2414DDDFF1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913" y="5595920"/>
                <a:ext cx="2838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79398F0B-23F9-4724-88DD-9EA359A7BB92}"/>
                  </a:ext>
                </a:extLst>
              </p14:cNvPr>
              <p14:cNvContentPartPr/>
              <p14:nvPr/>
            </p14:nvContentPartPr>
            <p14:xfrm>
              <a:off x="2464654" y="2869826"/>
              <a:ext cx="360" cy="272141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79398F0B-23F9-4724-88DD-9EA359A7BB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56014" y="2861187"/>
                <a:ext cx="18000" cy="27390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A05E0834-488D-4C46-94C3-650F3C3FBA7D}"/>
                  </a:ext>
                </a:extLst>
              </p14:cNvPr>
              <p14:cNvContentPartPr/>
              <p14:nvPr/>
            </p14:nvContentPartPr>
            <p14:xfrm>
              <a:off x="1133014" y="3168626"/>
              <a:ext cx="2221200" cy="222120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A05E0834-488D-4C46-94C3-650F3C3FBA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4014" y="3159626"/>
                <a:ext cx="2238840" cy="223884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48FC181-D2C0-4ED3-ADE4-5A51766B7DC7}"/>
              </a:ext>
            </a:extLst>
          </p:cNvPr>
          <p:cNvSpPr txBox="1"/>
          <p:nvPr/>
        </p:nvSpPr>
        <p:spPr>
          <a:xfrm>
            <a:off x="622300" y="1949450"/>
            <a:ext cx="24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9ACF52-FEE1-4B2F-A120-43A21EE1F50B}"/>
              </a:ext>
            </a:extLst>
          </p:cNvPr>
          <p:cNvSpPr txBox="1"/>
          <p:nvPr/>
        </p:nvSpPr>
        <p:spPr>
          <a:xfrm>
            <a:off x="3786163" y="548486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</a:t>
            </a:r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5BCFEC-5386-4642-80E8-67A24334B49F}"/>
              </a:ext>
            </a:extLst>
          </p:cNvPr>
          <p:cNvSpPr txBox="1"/>
          <p:nvPr/>
        </p:nvSpPr>
        <p:spPr>
          <a:xfrm>
            <a:off x="9836986" y="5683250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398B7B-907D-4E71-875A-54465225CFC5}"/>
              </a:ext>
            </a:extLst>
          </p:cNvPr>
          <p:cNvSpPr txBox="1"/>
          <p:nvPr/>
        </p:nvSpPr>
        <p:spPr>
          <a:xfrm>
            <a:off x="3441700" y="2711450"/>
            <a:ext cx="112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SRAS</a:t>
            </a:r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8533CF-1015-4332-8983-A8EB429B25A8}"/>
              </a:ext>
            </a:extLst>
          </p:cNvPr>
          <p:cNvSpPr txBox="1"/>
          <p:nvPr/>
        </p:nvSpPr>
        <p:spPr>
          <a:xfrm>
            <a:off x="1493802" y="5679911"/>
            <a:ext cx="1860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	 </a:t>
            </a:r>
            <a:r>
              <a:rPr lang="en-GB" dirty="0" err="1"/>
              <a:t>Yn</a:t>
            </a:r>
            <a:endParaRPr lang="ru-RU" dirty="0"/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7A0D5020-49CB-4508-879D-4FA8703960BE}"/>
              </a:ext>
            </a:extLst>
          </p:cNvPr>
          <p:cNvGrpSpPr/>
          <p:nvPr/>
        </p:nvGrpSpPr>
        <p:grpSpPr>
          <a:xfrm>
            <a:off x="2469694" y="4025066"/>
            <a:ext cx="360" cy="360"/>
            <a:chOff x="2469694" y="4025066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6" name="Рукописный ввод 45">
                  <a:extLst>
                    <a:ext uri="{FF2B5EF4-FFF2-40B4-BE49-F238E27FC236}">
                      <a16:creationId xmlns:a16="http://schemas.microsoft.com/office/drawing/2014/main" id="{4EECFF97-09B6-4E62-866D-A040A37815A9}"/>
                    </a:ext>
                  </a:extLst>
                </p14:cNvPr>
                <p14:cNvContentPartPr/>
                <p14:nvPr/>
              </p14:nvContentPartPr>
              <p14:xfrm>
                <a:off x="2469694" y="4025066"/>
                <a:ext cx="360" cy="360"/>
              </p14:xfrm>
            </p:contentPart>
          </mc:Choice>
          <mc:Fallback xmlns="">
            <p:pic>
              <p:nvPicPr>
                <p:cNvPr id="46" name="Рукописный ввод 45">
                  <a:extLst>
                    <a:ext uri="{FF2B5EF4-FFF2-40B4-BE49-F238E27FC236}">
                      <a16:creationId xmlns:a16="http://schemas.microsoft.com/office/drawing/2014/main" id="{4EECFF97-09B6-4E62-866D-A040A37815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06694" y="39620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194E8F48-7FBD-4AC0-81C4-044BCC679471}"/>
                    </a:ext>
                  </a:extLst>
                </p14:cNvPr>
                <p14:cNvContentPartPr/>
                <p14:nvPr/>
              </p14:nvContentPartPr>
              <p14:xfrm>
                <a:off x="2469694" y="4025066"/>
                <a:ext cx="360" cy="360"/>
              </p14:xfrm>
            </p:contentPart>
          </mc:Choice>
          <mc:Fallback xmlns=""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194E8F48-7FBD-4AC0-81C4-044BCC67947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06694" y="39620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B1ECF94B-A9B3-4133-9CA5-FCE385A326BD}"/>
              </a:ext>
            </a:extLst>
          </p:cNvPr>
          <p:cNvCxnSpPr/>
          <p:nvPr/>
        </p:nvCxnSpPr>
        <p:spPr>
          <a:xfrm flipH="1">
            <a:off x="1947209" y="3787462"/>
            <a:ext cx="775554" cy="819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E5FE212-2FC2-439D-A2D8-0465D31421BD}"/>
              </a:ext>
            </a:extLst>
          </p:cNvPr>
          <p:cNvSpPr txBox="1"/>
          <p:nvPr/>
        </p:nvSpPr>
        <p:spPr>
          <a:xfrm>
            <a:off x="2374900" y="24828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LRAS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3" name="Рукописный ввод 62">
                <a:extLst>
                  <a:ext uri="{FF2B5EF4-FFF2-40B4-BE49-F238E27FC236}">
                    <a16:creationId xmlns:a16="http://schemas.microsoft.com/office/drawing/2014/main" id="{314C255D-EA54-4777-A4CB-517175E209CA}"/>
                  </a:ext>
                </a:extLst>
              </p14:cNvPr>
              <p14:cNvContentPartPr/>
              <p14:nvPr/>
            </p14:nvContentPartPr>
            <p14:xfrm>
              <a:off x="1541254" y="3135866"/>
              <a:ext cx="2172960" cy="2172960"/>
            </p14:xfrm>
          </p:contentPart>
        </mc:Choice>
        <mc:Fallback xmlns="">
          <p:pic>
            <p:nvPicPr>
              <p:cNvPr id="63" name="Рукописный ввод 62">
                <a:extLst>
                  <a:ext uri="{FF2B5EF4-FFF2-40B4-BE49-F238E27FC236}">
                    <a16:creationId xmlns:a16="http://schemas.microsoft.com/office/drawing/2014/main" id="{314C255D-EA54-4777-A4CB-517175E209C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6934" y="3131546"/>
                <a:ext cx="2181600" cy="21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4" name="Рукописный ввод 63">
                <a:extLst>
                  <a:ext uri="{FF2B5EF4-FFF2-40B4-BE49-F238E27FC236}">
                    <a16:creationId xmlns:a16="http://schemas.microsoft.com/office/drawing/2014/main" id="{870C86C1-8D6D-46D1-A85F-2EA1497C50D7}"/>
                  </a:ext>
                </a:extLst>
              </p14:cNvPr>
              <p14:cNvContentPartPr/>
              <p14:nvPr/>
            </p14:nvContentPartPr>
            <p14:xfrm>
              <a:off x="1214014" y="3800786"/>
              <a:ext cx="1671480" cy="1671480"/>
            </p14:xfrm>
          </p:contentPart>
        </mc:Choice>
        <mc:Fallback xmlns="">
          <p:pic>
            <p:nvPicPr>
              <p:cNvPr id="64" name="Рукописный ввод 63">
                <a:extLst>
                  <a:ext uri="{FF2B5EF4-FFF2-40B4-BE49-F238E27FC236}">
                    <a16:creationId xmlns:a16="http://schemas.microsoft.com/office/drawing/2014/main" id="{870C86C1-8D6D-46D1-A85F-2EA1497C50D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09694" y="3796466"/>
                <a:ext cx="1680120" cy="16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5" name="Рукописный ввод 64">
                <a:extLst>
                  <a:ext uri="{FF2B5EF4-FFF2-40B4-BE49-F238E27FC236}">
                    <a16:creationId xmlns:a16="http://schemas.microsoft.com/office/drawing/2014/main" id="{2D6EE76B-C5A9-43E9-A137-FB48D8C4E444}"/>
                  </a:ext>
                </a:extLst>
              </p14:cNvPr>
              <p14:cNvContentPartPr/>
              <p14:nvPr/>
            </p14:nvContentPartPr>
            <p14:xfrm>
              <a:off x="1957414" y="4551746"/>
              <a:ext cx="360" cy="360"/>
            </p14:xfrm>
          </p:contentPart>
        </mc:Choice>
        <mc:Fallback xmlns="">
          <p:pic>
            <p:nvPicPr>
              <p:cNvPr id="65" name="Рукописный ввод 64">
                <a:extLst>
                  <a:ext uri="{FF2B5EF4-FFF2-40B4-BE49-F238E27FC236}">
                    <a16:creationId xmlns:a16="http://schemas.microsoft.com/office/drawing/2014/main" id="{2D6EE76B-C5A9-43E9-A137-FB48D8C4E4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94774" y="448874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AC3A33FA-76A4-4267-817A-D17D0341734E}"/>
              </a:ext>
            </a:extLst>
          </p:cNvPr>
          <p:cNvSpPr txBox="1"/>
          <p:nvPr/>
        </p:nvSpPr>
        <p:spPr>
          <a:xfrm flipH="1">
            <a:off x="3761128" y="4866414"/>
            <a:ext cx="70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AD1</a:t>
            </a:r>
            <a:endParaRPr lang="ru-RU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1806BF-4B34-410E-98DA-186E947B4D0C}"/>
              </a:ext>
            </a:extLst>
          </p:cNvPr>
          <p:cNvSpPr txBox="1"/>
          <p:nvPr/>
        </p:nvSpPr>
        <p:spPr>
          <a:xfrm>
            <a:off x="2809780" y="517047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AD2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68" name="Рукописный ввод 67">
                <a:extLst>
                  <a:ext uri="{FF2B5EF4-FFF2-40B4-BE49-F238E27FC236}">
                    <a16:creationId xmlns:a16="http://schemas.microsoft.com/office/drawing/2014/main" id="{D927D09D-59C5-4DDB-A245-3C55F8AE3432}"/>
                  </a:ext>
                </a:extLst>
              </p14:cNvPr>
              <p14:cNvContentPartPr/>
              <p14:nvPr/>
            </p14:nvContentPartPr>
            <p14:xfrm>
              <a:off x="764014" y="4542026"/>
              <a:ext cx="171360" cy="360"/>
            </p14:xfrm>
          </p:contentPart>
        </mc:Choice>
        <mc:Fallback xmlns="">
          <p:pic>
            <p:nvPicPr>
              <p:cNvPr id="68" name="Рукописный ввод 67">
                <a:extLst>
                  <a:ext uri="{FF2B5EF4-FFF2-40B4-BE49-F238E27FC236}">
                    <a16:creationId xmlns:a16="http://schemas.microsoft.com/office/drawing/2014/main" id="{D927D09D-59C5-4DDB-A245-3C55F8AE343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6014" y="4434386"/>
                <a:ext cx="207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69" name="Рукописный ввод 68">
                <a:extLst>
                  <a:ext uri="{FF2B5EF4-FFF2-40B4-BE49-F238E27FC236}">
                    <a16:creationId xmlns:a16="http://schemas.microsoft.com/office/drawing/2014/main" id="{C19566FE-4249-4903-99DF-A0519B60D892}"/>
                  </a:ext>
                </a:extLst>
              </p14:cNvPr>
              <p14:cNvContentPartPr/>
              <p14:nvPr/>
            </p14:nvContentPartPr>
            <p14:xfrm>
              <a:off x="1260814" y="4542026"/>
              <a:ext cx="170640" cy="360"/>
            </p14:xfrm>
          </p:contentPart>
        </mc:Choice>
        <mc:Fallback xmlns="">
          <p:pic>
            <p:nvPicPr>
              <p:cNvPr id="69" name="Рукописный ввод 68">
                <a:extLst>
                  <a:ext uri="{FF2B5EF4-FFF2-40B4-BE49-F238E27FC236}">
                    <a16:creationId xmlns:a16="http://schemas.microsoft.com/office/drawing/2014/main" id="{C19566FE-4249-4903-99DF-A0519B60D89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42814" y="4434386"/>
                <a:ext cx="206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70" name="Рукописный ввод 69">
                <a:extLst>
                  <a:ext uri="{FF2B5EF4-FFF2-40B4-BE49-F238E27FC236}">
                    <a16:creationId xmlns:a16="http://schemas.microsoft.com/office/drawing/2014/main" id="{0241857C-216C-4380-A2FB-68CDF6F31B56}"/>
                  </a:ext>
                </a:extLst>
              </p14:cNvPr>
              <p14:cNvContentPartPr/>
              <p14:nvPr/>
            </p14:nvContentPartPr>
            <p14:xfrm>
              <a:off x="1662934" y="4542026"/>
              <a:ext cx="159840" cy="360"/>
            </p14:xfrm>
          </p:contentPart>
        </mc:Choice>
        <mc:Fallback xmlns="">
          <p:pic>
            <p:nvPicPr>
              <p:cNvPr id="70" name="Рукописный ввод 69">
                <a:extLst>
                  <a:ext uri="{FF2B5EF4-FFF2-40B4-BE49-F238E27FC236}">
                    <a16:creationId xmlns:a16="http://schemas.microsoft.com/office/drawing/2014/main" id="{0241857C-216C-4380-A2FB-68CDF6F31B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45294" y="4434386"/>
                <a:ext cx="195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71" name="Рукописный ввод 70">
                <a:extLst>
                  <a:ext uri="{FF2B5EF4-FFF2-40B4-BE49-F238E27FC236}">
                    <a16:creationId xmlns:a16="http://schemas.microsoft.com/office/drawing/2014/main" id="{F217BB1F-0278-408E-AD80-49210202B314}"/>
                  </a:ext>
                </a:extLst>
              </p14:cNvPr>
              <p14:cNvContentPartPr/>
              <p14:nvPr/>
            </p14:nvContentPartPr>
            <p14:xfrm>
              <a:off x="987574" y="4049186"/>
              <a:ext cx="71280" cy="360"/>
            </p14:xfrm>
          </p:contentPart>
        </mc:Choice>
        <mc:Fallback xmlns="">
          <p:pic>
            <p:nvPicPr>
              <p:cNvPr id="71" name="Рукописный ввод 70">
                <a:extLst>
                  <a:ext uri="{FF2B5EF4-FFF2-40B4-BE49-F238E27FC236}">
                    <a16:creationId xmlns:a16="http://schemas.microsoft.com/office/drawing/2014/main" id="{F217BB1F-0278-408E-AD80-49210202B3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69574" y="3941186"/>
                <a:ext cx="106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72" name="Рукописный ввод 71">
                <a:extLst>
                  <a:ext uri="{FF2B5EF4-FFF2-40B4-BE49-F238E27FC236}">
                    <a16:creationId xmlns:a16="http://schemas.microsoft.com/office/drawing/2014/main" id="{5AA54854-A06B-484A-B91D-2F6C07EA0576}"/>
                  </a:ext>
                </a:extLst>
              </p14:cNvPr>
              <p14:cNvContentPartPr/>
              <p14:nvPr/>
            </p14:nvContentPartPr>
            <p14:xfrm>
              <a:off x="1310494" y="4049186"/>
              <a:ext cx="433800" cy="360"/>
            </p14:xfrm>
          </p:contentPart>
        </mc:Choice>
        <mc:Fallback xmlns="">
          <p:pic>
            <p:nvPicPr>
              <p:cNvPr id="72" name="Рукописный ввод 71">
                <a:extLst>
                  <a:ext uri="{FF2B5EF4-FFF2-40B4-BE49-F238E27FC236}">
                    <a16:creationId xmlns:a16="http://schemas.microsoft.com/office/drawing/2014/main" id="{5AA54854-A06B-484A-B91D-2F6C07EA057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92494" y="3941186"/>
                <a:ext cx="469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73" name="Рукописный ввод 72">
                <a:extLst>
                  <a:ext uri="{FF2B5EF4-FFF2-40B4-BE49-F238E27FC236}">
                    <a16:creationId xmlns:a16="http://schemas.microsoft.com/office/drawing/2014/main" id="{8A73CA4F-D614-4B80-A855-F9FC7B208AB5}"/>
                  </a:ext>
                </a:extLst>
              </p14:cNvPr>
              <p14:cNvContentPartPr/>
              <p14:nvPr/>
            </p14:nvContentPartPr>
            <p14:xfrm>
              <a:off x="2011054" y="4049186"/>
              <a:ext cx="185040" cy="360"/>
            </p14:xfrm>
          </p:contentPart>
        </mc:Choice>
        <mc:Fallback xmlns="">
          <p:pic>
            <p:nvPicPr>
              <p:cNvPr id="73" name="Рукописный ввод 72">
                <a:extLst>
                  <a:ext uri="{FF2B5EF4-FFF2-40B4-BE49-F238E27FC236}">
                    <a16:creationId xmlns:a16="http://schemas.microsoft.com/office/drawing/2014/main" id="{8A73CA4F-D614-4B80-A855-F9FC7B208AB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93054" y="3941186"/>
                <a:ext cx="22068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7F90BD15-53C7-40F4-A433-7D79A55FDC38}"/>
              </a:ext>
            </a:extLst>
          </p:cNvPr>
          <p:cNvCxnSpPr/>
          <p:nvPr/>
        </p:nvCxnSpPr>
        <p:spPr>
          <a:xfrm>
            <a:off x="764014" y="4025066"/>
            <a:ext cx="0" cy="5169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6F41F0E6-84A4-424A-ACDF-92EA645EF1B4}"/>
              </a:ext>
            </a:extLst>
          </p:cNvPr>
          <p:cNvSpPr txBox="1"/>
          <p:nvPr/>
        </p:nvSpPr>
        <p:spPr>
          <a:xfrm>
            <a:off x="4542430" y="3190921"/>
            <a:ext cx="5347252" cy="2117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chemeClr val="tx2"/>
                </a:solidFill>
                <a:effectLst/>
                <a:latin typeface="Arial Narrow" panose="020B0606020202030204" pitchFamily="34" charset="0"/>
              </a:rPr>
              <a:t>In year 3 we also reverted our change to the interest rate back to 3% due to concerns of growing inflation.</a:t>
            </a:r>
            <a:endParaRPr lang="ru-RU" b="0" i="0" dirty="0">
              <a:solidFill>
                <a:schemeClr val="tx2"/>
              </a:solidFill>
              <a:effectLst/>
              <a:latin typeface="Arial Narrow" panose="020B06060202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chemeClr val="tx2"/>
                </a:solidFill>
                <a:effectLst/>
                <a:latin typeface="Arial Narrow" panose="020B0606020202030204" pitchFamily="34" charset="0"/>
              </a:rPr>
              <a:t> We did manage not only to stop it from growing but decreased it a bit. However, that came at the expense of a significant decrease in the GDP growth.</a:t>
            </a:r>
            <a:endParaRPr lang="ru-RU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5700" y="1062365"/>
            <a:ext cx="4191000" cy="48410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GB" sz="3050" b="1" dirty="0">
                <a:solidFill>
                  <a:srgbClr val="00325F"/>
                </a:solidFill>
                <a:latin typeface="Arial Narrow"/>
                <a:cs typeface="Arial Narrow"/>
              </a:rPr>
              <a:t>YEAR 5 - YEAR 7</a:t>
            </a:r>
            <a:endParaRPr lang="en-GB" sz="3050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3580" y="1761453"/>
            <a:ext cx="9151288" cy="5449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2000" b="1" dirty="0">
                <a:solidFill>
                  <a:schemeClr val="tx2"/>
                </a:solidFill>
                <a:latin typeface="Arial Narrow" panose="020B0606020202030204" pitchFamily="34" charset="0"/>
                <a:cs typeface="Arial Narrow"/>
              </a:rPr>
              <a:t>In year 5</a:t>
            </a:r>
          </a:p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 Narrow" panose="020B0606020202030204" pitchFamily="34" charset="0"/>
                <a:cs typeface="Arial Narrow"/>
              </a:rPr>
              <a:t>furthering lower our interest rate (to 2%)</a:t>
            </a:r>
          </a:p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 Narrow" panose="020B0606020202030204" pitchFamily="34" charset="0"/>
                <a:cs typeface="Arial Narrow"/>
              </a:rPr>
              <a:t>increasing the corporate tax by 1% to slow down the decrease of our budget surplus. </a:t>
            </a: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2000" b="1" dirty="0">
                <a:solidFill>
                  <a:schemeClr val="tx2"/>
                </a:solidFill>
                <a:latin typeface="Arial Narrow" panose="020B0606020202030204" pitchFamily="34" charset="0"/>
                <a:cs typeface="Arial Narrow"/>
              </a:rPr>
              <a:t>Result: </a:t>
            </a:r>
            <a:r>
              <a:rPr lang="en-US" sz="2000" dirty="0">
                <a:solidFill>
                  <a:schemeClr val="tx2"/>
                </a:solidFill>
                <a:latin typeface="Arial Narrow" panose="020B0606020202030204" pitchFamily="34" charset="0"/>
                <a:cs typeface="Arial Narrow"/>
              </a:rPr>
              <a:t> a slight increase in GDP growth. </a:t>
            </a: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endParaRPr lang="en-US" sz="2000" dirty="0">
              <a:solidFill>
                <a:schemeClr val="tx2"/>
              </a:solidFill>
              <a:latin typeface="Arial Narrow" panose="020B0606020202030204" pitchFamily="34" charset="0"/>
              <a:cs typeface="Arial Narrow"/>
            </a:endParaRP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2000" b="1" dirty="0">
                <a:solidFill>
                  <a:schemeClr val="tx2"/>
                </a:solidFill>
                <a:latin typeface="Arial Narrow" panose="020B0606020202030204" pitchFamily="34" charset="0"/>
                <a:cs typeface="Arial Narrow"/>
              </a:rPr>
              <a:t>In year 6</a:t>
            </a:r>
          </a:p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 Narrow" panose="020B0606020202030204" pitchFamily="34" charset="0"/>
                <a:cs typeface="Arial Narrow"/>
              </a:rPr>
              <a:t>lowering both tax rates by 1 and 2% </a:t>
            </a:r>
          </a:p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 Narrow" panose="020B0606020202030204" pitchFamily="34" charset="0"/>
                <a:cs typeface="Arial Narrow"/>
              </a:rPr>
              <a:t> keeping the government expenditures the same. </a:t>
            </a: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2000" b="1" dirty="0">
                <a:solidFill>
                  <a:schemeClr val="tx2"/>
                </a:solidFill>
                <a:latin typeface="Arial Narrow" panose="020B0606020202030204" pitchFamily="34" charset="0"/>
                <a:cs typeface="Arial Narrow"/>
              </a:rPr>
              <a:t>Result</a:t>
            </a:r>
            <a:r>
              <a:rPr lang="zh-CN" altLang="en-US" sz="2000" b="1" dirty="0">
                <a:solidFill>
                  <a:schemeClr val="tx2"/>
                </a:solidFill>
                <a:latin typeface="Arial Narrow" panose="020B0606020202030204" pitchFamily="34" charset="0"/>
                <a:cs typeface="Arial Narrow"/>
              </a:rPr>
              <a:t>： </a:t>
            </a:r>
            <a:r>
              <a:rPr lang="en-US" sz="2000" dirty="0">
                <a:solidFill>
                  <a:schemeClr val="tx2"/>
                </a:solidFill>
                <a:latin typeface="Arial Narrow" panose="020B0606020202030204" pitchFamily="34" charset="0"/>
                <a:cs typeface="Arial Narrow"/>
              </a:rPr>
              <a:t>our GDP growth decrease. </a:t>
            </a: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endParaRPr lang="en-US" sz="2000" dirty="0">
              <a:solidFill>
                <a:schemeClr val="tx2"/>
              </a:solidFill>
              <a:latin typeface="Arial Narrow" panose="020B0606020202030204" pitchFamily="34" charset="0"/>
              <a:cs typeface="Arial Narrow"/>
            </a:endParaRP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2000" b="1" dirty="0">
                <a:solidFill>
                  <a:schemeClr val="tx2"/>
                </a:solidFill>
                <a:latin typeface="Arial Narrow" panose="020B0606020202030204" pitchFamily="34" charset="0"/>
                <a:cs typeface="Arial Narrow"/>
              </a:rPr>
              <a:t>In year 7 </a:t>
            </a:r>
          </a:p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 Narrow" panose="020B0606020202030204" pitchFamily="34" charset="0"/>
                <a:cs typeface="Arial Narrow"/>
              </a:rPr>
              <a:t>lower</a:t>
            </a:r>
            <a:r>
              <a:rPr lang="en-US" altLang="zh-CN" sz="2000" dirty="0">
                <a:solidFill>
                  <a:schemeClr val="tx2"/>
                </a:solidFill>
                <a:latin typeface="Arial Narrow" panose="020B0606020202030204" pitchFamily="34" charset="0"/>
                <a:cs typeface="Arial Narrow"/>
              </a:rPr>
              <a:t>ing</a:t>
            </a:r>
            <a:r>
              <a:rPr lang="en-US" sz="2000" dirty="0">
                <a:solidFill>
                  <a:schemeClr val="tx2"/>
                </a:solidFill>
                <a:latin typeface="Arial Narrow" panose="020B0606020202030204" pitchFamily="34" charset="0"/>
                <a:cs typeface="Arial Narrow"/>
              </a:rPr>
              <a:t> the interest rate further by 0.5% </a:t>
            </a:r>
          </a:p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 Narrow" panose="020B0606020202030204" pitchFamily="34" charset="0"/>
                <a:cs typeface="Arial Narrow"/>
              </a:rPr>
              <a:t>beginning to increase expenditures. </a:t>
            </a:r>
            <a:endParaRPr lang="en-US" sz="2000" b="1" dirty="0">
              <a:solidFill>
                <a:schemeClr val="tx2"/>
              </a:solidFill>
              <a:latin typeface="Arial Narrow" panose="020B0606020202030204" pitchFamily="34" charset="0"/>
              <a:cs typeface="Arial Narrow"/>
            </a:endParaRP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2000" b="1" dirty="0">
                <a:solidFill>
                  <a:schemeClr val="tx2"/>
                </a:solidFill>
                <a:latin typeface="Arial Narrow" panose="020B0606020202030204" pitchFamily="34" charset="0"/>
                <a:cs typeface="Arial Narrow"/>
              </a:rPr>
              <a:t>Result</a:t>
            </a:r>
            <a:r>
              <a:rPr lang="en-US" sz="2000" dirty="0">
                <a:solidFill>
                  <a:schemeClr val="tx2"/>
                </a:solidFill>
                <a:latin typeface="Arial Narrow" panose="020B0606020202030204" pitchFamily="34" charset="0"/>
                <a:cs typeface="Arial Narrow"/>
              </a:rPr>
              <a:t>: </a:t>
            </a:r>
          </a:p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 Narrow" panose="020B0606020202030204" pitchFamily="34" charset="0"/>
                <a:cs typeface="Arial Narrow"/>
              </a:rPr>
              <a:t> doubled our GDP growth</a:t>
            </a:r>
          </a:p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 Narrow" panose="020B0606020202030204" pitchFamily="34" charset="0"/>
                <a:cs typeface="Arial Narrow"/>
              </a:rPr>
              <a:t>reduced unemployment</a:t>
            </a:r>
          </a:p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 Narrow" panose="020B0606020202030204" pitchFamily="34" charset="0"/>
                <a:cs typeface="Arial Narrow"/>
              </a:rPr>
              <a:t>raised the inflation above the threshold.</a:t>
            </a:r>
            <a:endParaRPr sz="2000" dirty="0">
              <a:solidFill>
                <a:schemeClr val="tx2"/>
              </a:solidFill>
              <a:latin typeface="Arial Narrow" panose="020B0606020202030204" pitchFamily="34" charset="0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6656" y="1741830"/>
            <a:ext cx="9431655" cy="1270"/>
          </a:xfrm>
          <a:custGeom>
            <a:avLst/>
            <a:gdLst/>
            <a:ahLst/>
            <a:cxnLst/>
            <a:rect l="l" t="t" r="r" b="b"/>
            <a:pathLst>
              <a:path w="9431655" h="1269">
                <a:moveTo>
                  <a:pt x="0" y="0"/>
                </a:moveTo>
                <a:lnTo>
                  <a:pt x="9431578" y="647"/>
                </a:lnTo>
              </a:path>
            </a:pathLst>
          </a:custGeom>
          <a:ln w="5569">
            <a:solidFill>
              <a:srgbClr val="2438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328" y="1042744"/>
            <a:ext cx="532639" cy="5326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812" y="2085238"/>
            <a:ext cx="2169795" cy="48410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GB" sz="3050" dirty="0">
                <a:latin typeface="Arial Narrow"/>
                <a:cs typeface="Arial Narrow"/>
              </a:rPr>
              <a:t>S</a:t>
            </a:r>
            <a:endParaRPr sz="3050" dirty="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1328" y="1752971"/>
            <a:ext cx="9431655" cy="1270"/>
          </a:xfrm>
          <a:custGeom>
            <a:avLst/>
            <a:gdLst/>
            <a:ahLst/>
            <a:cxnLst/>
            <a:rect l="l" t="t" r="r" b="b"/>
            <a:pathLst>
              <a:path w="9431655" h="1269">
                <a:moveTo>
                  <a:pt x="0" y="0"/>
                </a:moveTo>
                <a:lnTo>
                  <a:pt x="9431578" y="647"/>
                </a:lnTo>
              </a:path>
            </a:pathLst>
          </a:custGeom>
          <a:ln w="5569">
            <a:solidFill>
              <a:srgbClr val="2438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328" y="1042744"/>
            <a:ext cx="532639" cy="5326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1635F236-1DB5-445B-91C1-BC9750FA8CD7}"/>
                  </a:ext>
                </a:extLst>
              </p14:cNvPr>
              <p14:cNvContentPartPr/>
              <p14:nvPr/>
            </p14:nvContentPartPr>
            <p14:xfrm>
              <a:off x="4965700" y="1949174"/>
              <a:ext cx="360" cy="338292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1635F236-1DB5-445B-91C1-BC9750FA8C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1380" y="1944854"/>
                <a:ext cx="9000" cy="33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ABD0D9DA-4280-4BB2-A383-9E1BD15AF299}"/>
                  </a:ext>
                </a:extLst>
              </p14:cNvPr>
              <p14:cNvContentPartPr/>
              <p14:nvPr/>
            </p14:nvContentPartPr>
            <p14:xfrm>
              <a:off x="4983370" y="5332094"/>
              <a:ext cx="4588200" cy="3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ABD0D9DA-4280-4BB2-A383-9E1BD15AF2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79050" y="5327774"/>
                <a:ext cx="459684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F91EA486-F783-4294-BA97-A2474D89E6EF}"/>
                  </a:ext>
                </a:extLst>
              </p14:cNvPr>
              <p14:cNvContentPartPr/>
              <p14:nvPr/>
            </p14:nvContentPartPr>
            <p14:xfrm>
              <a:off x="6071134" y="2504066"/>
              <a:ext cx="3387240" cy="284220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F91EA486-F783-4294-BA97-A2474D89E6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66814" y="2499746"/>
                <a:ext cx="3395880" cy="28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1D3B0F46-79F8-4375-B1D0-EFC655F04187}"/>
                  </a:ext>
                </a:extLst>
              </p14:cNvPr>
              <p14:cNvContentPartPr/>
              <p14:nvPr/>
            </p14:nvContentPartPr>
            <p14:xfrm>
              <a:off x="5346700" y="2538174"/>
              <a:ext cx="3319674" cy="2785772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1D3B0F46-79F8-4375-B1D0-EFC655F041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2380" y="2533854"/>
                <a:ext cx="3328313" cy="2794412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D408E37-41F9-406E-8D11-7845927B9A18}"/>
              </a:ext>
            </a:extLst>
          </p:cNvPr>
          <p:cNvSpPr txBox="1"/>
          <p:nvPr/>
        </p:nvSpPr>
        <p:spPr>
          <a:xfrm>
            <a:off x="4951774" y="2181139"/>
            <a:ext cx="223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AD1       AD2  </a:t>
            </a:r>
            <a:endParaRPr lang="ru-RU" dirty="0"/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9B6F72A8-CB41-4FB0-AF87-C4DEDF425B0B}"/>
              </a:ext>
            </a:extLst>
          </p:cNvPr>
          <p:cNvCxnSpPr/>
          <p:nvPr/>
        </p:nvCxnSpPr>
        <p:spPr>
          <a:xfrm>
            <a:off x="6794500" y="362585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C09511E-126C-415E-B20F-0CC0092FEBF1}"/>
              </a:ext>
            </a:extLst>
          </p:cNvPr>
          <p:cNvSpPr txBox="1"/>
          <p:nvPr/>
        </p:nvSpPr>
        <p:spPr>
          <a:xfrm>
            <a:off x="4643404" y="1754241"/>
            <a:ext cx="42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634347-678F-4F48-823B-E18D8CEF0E62}"/>
              </a:ext>
            </a:extLst>
          </p:cNvPr>
          <p:cNvSpPr txBox="1"/>
          <p:nvPr/>
        </p:nvSpPr>
        <p:spPr>
          <a:xfrm flipH="1">
            <a:off x="1384300" y="1042744"/>
            <a:ext cx="2354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2"/>
                </a:solidFill>
                <a:latin typeface="Arial Narrow" panose="020B0606020202030204" pitchFamily="34" charset="0"/>
              </a:rPr>
              <a:t>YEARS</a:t>
            </a:r>
            <a:r>
              <a:rPr lang="en-GB" sz="2400" b="1" dirty="0">
                <a:solidFill>
                  <a:schemeClr val="tx2"/>
                </a:solidFill>
                <a:latin typeface="Arial Narrow" panose="020B0606020202030204" pitchFamily="34" charset="0"/>
              </a:rPr>
              <a:t> </a:t>
            </a:r>
            <a:r>
              <a:rPr lang="en-GB" sz="2800" b="1" dirty="0">
                <a:solidFill>
                  <a:schemeClr val="tx2"/>
                </a:solidFill>
                <a:latin typeface="Arial Narrow" panose="020B0606020202030204" pitchFamily="34" charset="0"/>
              </a:rPr>
              <a:t>1 - 3</a:t>
            </a:r>
            <a:endParaRPr lang="ru-RU" sz="2800" b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48C6DF-A211-644A-A329-7F468DE41D8E}"/>
              </a:ext>
            </a:extLst>
          </p:cNvPr>
          <p:cNvSpPr txBox="1"/>
          <p:nvPr/>
        </p:nvSpPr>
        <p:spPr>
          <a:xfrm>
            <a:off x="1008274" y="2181139"/>
            <a:ext cx="33724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we decided to lower interest rate from 3% to 2.5%, lowered corporate tax rate by 1% as we did in the first game. Moreover, we increased the government expenditure by 1 billion.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297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2219</TotalTime>
  <Words>632</Words>
  <Application>Microsoft Macintosh PowerPoint</Application>
  <PresentationFormat>Произвольный</PresentationFormat>
  <Paragraphs>104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Wingdings</vt:lpstr>
      <vt:lpstr>Arial</vt:lpstr>
      <vt:lpstr>Arial Nova Light</vt:lpstr>
      <vt:lpstr>Arial Narrow</vt:lpstr>
      <vt:lpstr>Calibri</vt:lpstr>
      <vt:lpstr>Office Theme</vt:lpstr>
      <vt:lpstr>Econland Game </vt:lpstr>
      <vt:lpstr>GAME 1</vt:lpstr>
      <vt:lpstr>Презентация PowerPoint</vt:lpstr>
      <vt:lpstr>Changes:  changing interest rate from 3 to 2.5%   the 1 billion increase in government spending Expectation:   moving the aggregate demand to the right and increasing  real GDP growth.  Result:   an increase in GDP growth and inflation, and a slight  decrease in unemployment and budget surplus (as expected)</vt:lpstr>
      <vt:lpstr>Презентация PowerPoint</vt:lpstr>
      <vt:lpstr>  d </vt:lpstr>
      <vt:lpstr>  d </vt:lpstr>
      <vt:lpstr>YEAR 5 - YEAR 7</vt:lpstr>
      <vt:lpstr>S</vt:lpstr>
      <vt:lpstr>  d </vt:lpstr>
      <vt:lpstr>Презентация PowerPoint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People in Russia tend to buy seemingly healthy food during coronavirus</dc:title>
  <dc:creator>1</dc:creator>
  <cp:lastModifiedBy>Tim Arutyunyan</cp:lastModifiedBy>
  <cp:revision>41</cp:revision>
  <dcterms:created xsi:type="dcterms:W3CDTF">2020-11-30T23:01:59Z</dcterms:created>
  <dcterms:modified xsi:type="dcterms:W3CDTF">2021-06-01T13:00:44Z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2020-12-11T00:00:00Z</vt:filetime>
  </property>
  <property fmtid="{D5CDD505-2E9C-101B-9397-08002B2CF9AE}" pid="3" name="LastSaved">
    <vt:filetime>2020-12-11T00:00:00Z</vt:filetime>
  </property>
</Properties>
</file>